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4"/>
    <p:sldMasterId id="2147483683" r:id="rId5"/>
    <p:sldMasterId id="2147483684" r:id="rId6"/>
    <p:sldMasterId id="2147483685" r:id="rId7"/>
    <p:sldMasterId id="214748368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Lst>
  <p:sldSz cy="5143500" cx="9144000"/>
  <p:notesSz cx="6858000" cy="9144000"/>
  <p:embeddedFontLst>
    <p:embeddedFont>
      <p:font typeface="Roboto"/>
      <p:regular r:id="rId55"/>
      <p:bold r:id="rId56"/>
      <p:italic r:id="rId57"/>
      <p:boldItalic r:id="rId58"/>
    </p:embeddedFont>
    <p:embeddedFont>
      <p:font typeface="Roboto Condensed"/>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64C20F5-5E50-49DB-AA52-7AF7E6FB5132}">
  <a:tblStyle styleId="{764C20F5-5E50-49DB-AA52-7AF7E6FB5132}"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obotoCondensed-boldItalic.fntdata"/><Relationship Id="rId61" Type="http://schemas.openxmlformats.org/officeDocument/2006/relationships/font" Target="fonts/RobotoCondensed-italic.fntdata"/><Relationship Id="rId20" Type="http://schemas.openxmlformats.org/officeDocument/2006/relationships/slide" Target="slides/slide11.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3.xml"/><Relationship Id="rId66" Type="http://schemas.openxmlformats.org/officeDocument/2006/relationships/font" Target="fonts/OpenSans-boldItalic.fntdata"/><Relationship Id="rId21" Type="http://schemas.openxmlformats.org/officeDocument/2006/relationships/slide" Target="slides/slide12.xml"/><Relationship Id="rId65" Type="http://schemas.openxmlformats.org/officeDocument/2006/relationships/font" Target="fonts/OpenSans-italic.fntdata"/><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RobotoCondensed-bold.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font" Target="fonts/Roboto-regular.fntdata"/><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Roboto-italic.fntdata"/><Relationship Id="rId12" Type="http://schemas.openxmlformats.org/officeDocument/2006/relationships/slide" Target="slides/slide3.xml"/><Relationship Id="rId56" Type="http://schemas.openxmlformats.org/officeDocument/2006/relationships/font" Target="fonts/Roboto-bold.fntdata"/><Relationship Id="rId15" Type="http://schemas.openxmlformats.org/officeDocument/2006/relationships/slide" Target="slides/slide6.xml"/><Relationship Id="rId59" Type="http://schemas.openxmlformats.org/officeDocument/2006/relationships/font" Target="fonts/RobotoCondensed-regular.fntdata"/><Relationship Id="rId14" Type="http://schemas.openxmlformats.org/officeDocument/2006/relationships/slide" Target="slides/slide5.xml"/><Relationship Id="rId58" Type="http://schemas.openxmlformats.org/officeDocument/2006/relationships/font" Target="fonts/Roboto-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oogletesting.blogspot.com/2008/04/tott-avoiding-flakey-tests.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f5c82004_8611: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6" name="Google Shape;116;g3f5c82004_8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37663ce1_53_82: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3" name="Google Shape;193;g437663ce1_5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Innovate: to build products quickly and iterate on the feedback and make them better. We all know what happens to companies that don’t innovate and do it quickly; especially in the tech industry. Innovation is now not only the sexy thing to do; it is necessary for survival . It is also a great tool to attract the best talent in the industry and retain it. Go back a decade and remember yourself in a similar conference. you were sitting in your chair without a smartphone in your end and at best checking your emails over and over again. now you can play Candy crush while you are listening. not that I am recommending you do that over GTAC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Address flaws quickly: Address critical bugs quickly and painlessly. This is a chicken and egg kinda thing. you can’t move fast without this ability and you can’t do this without moving fast. at some point; you just have to take a leap of faith; believe in yourself and your team and take the plunge. This is highly addictive; once you know you can react this quickly; you have the discipline to ensure not too many things are slipped under the rug and shipped to prod.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Better productivity: Automation is a key ingredient to this and that in turn helps rapid development. if you write code that doesn’t compile your IDE will complain as it continuously runs tests in the background. if you write code that breaks an existing test; it will complain; if you write code without a test; the presubmit will complain and so will the human reviewer. We now have tools @ Google which show incremental code coverage numbers for every cl. </a:t>
            </a:r>
            <a:endParaRPr/>
          </a:p>
          <a:p>
            <a:pPr indent="0" lvl="0" marL="0" rtl="0">
              <a:spcBef>
                <a:spcPts val="0"/>
              </a:spcBef>
              <a:spcAft>
                <a:spcPts val="0"/>
              </a:spcAft>
              <a:buClr>
                <a:schemeClr val="dk1"/>
              </a:buClr>
              <a:buSzPts val="1100"/>
              <a:buFont typeface="Arial"/>
              <a:buNone/>
            </a:pPr>
            <a:r>
              <a:t/>
            </a:r>
            <a:endParaRPr/>
          </a:p>
          <a:p>
            <a:pPr indent="0" lvl="0" marL="0">
              <a:spcBef>
                <a:spcPts val="0"/>
              </a:spcBef>
              <a:spcAft>
                <a:spcPts val="0"/>
              </a:spcAft>
              <a:buNone/>
            </a:pPr>
            <a:r>
              <a:rPr lang="en"/>
              <a:t>Better Code Health: Folks don’t try to slide things in to catch a release as there is one going every day! if you got a key integration wrong; you find out about it immediately in local development or worse case in fishfood(more abt that later). and this in the long term really helps a product survive longer. Typically IMO every software has a 15 year cycle: 0-2 year build time(depending on the complexity); a 7 year shelf live. and then it’s in maintenance mode for 3 more years and then in derpreciation/migration mode for the next 3. Focusing on Code Health from the start will help made this ride smoother; especially the later part of the ride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37663ce1_53_9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2" name="Google Shape;202;g437663ce1_5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User trust: We owe it to our users to ship high quality products. Every company and business do. Missing key features led to a unhappy user experience with the product. The product feels clunky or bloated and it isn’t successful eventually</a:t>
            </a:r>
            <a:endParaRPr/>
          </a:p>
          <a:p>
            <a:pPr indent="0" lvl="0" marL="0">
              <a:spcBef>
                <a:spcPts val="0"/>
              </a:spcBef>
              <a:spcAft>
                <a:spcPts val="0"/>
              </a:spcAft>
              <a:buNone/>
            </a:pPr>
            <a:r>
              <a:rPr lang="en"/>
              <a:t>Launch: Some of the bigger tech companies are finding their launches slip by years. The bug find rate matches or surpasses the bug fix rate. I believe that for every 5 regressions/bugs fixed; 1 gets introduced. just a back of envelope number based on doing this for a decade. Hence it’s important to not have too many bugs to fix to start with. I am not saying let’s stop finding/catching bugs; what I am saying is: Prevent them to start with. (more about that later)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37663ce1_53_98: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1" name="Google Shape;211;g437663ce1_5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Alister is here in the crowd. </a:t>
            </a:r>
            <a:endParaRPr/>
          </a:p>
          <a:p>
            <a:pPr indent="0" lvl="0" marL="0" rtl="0">
              <a:spcBef>
                <a:spcPts val="0"/>
              </a:spcBef>
              <a:spcAft>
                <a:spcPts val="0"/>
              </a:spcAft>
              <a:buNone/>
            </a:pPr>
            <a:r>
              <a:rPr lang="en"/>
              <a:t>Very often; when folks talk about automation; they think about UI automation. Very often; that’s a hard thing to do as it has lots of moving pieces and lots of infrastructures in the test stack. </a:t>
            </a:r>
            <a:endParaRPr/>
          </a:p>
          <a:p>
            <a:pPr indent="0" lvl="0" marL="0" rtl="0">
              <a:spcBef>
                <a:spcPts val="0"/>
              </a:spcBef>
              <a:spcAft>
                <a:spcPts val="0"/>
              </a:spcAft>
              <a:buNone/>
            </a:pPr>
            <a:r>
              <a:rPr lang="en"/>
              <a:t>I know a team is doing too much UI automation when they are finding NPEs via their UI automated tests. </a:t>
            </a:r>
            <a:endParaRPr/>
          </a:p>
          <a:p>
            <a:pPr indent="0" lvl="0" marL="0" rtl="0">
              <a:spcBef>
                <a:spcPts val="0"/>
              </a:spcBef>
              <a:spcAft>
                <a:spcPts val="0"/>
              </a:spcAft>
              <a:buNone/>
            </a:pPr>
            <a:r>
              <a:t/>
            </a:r>
            <a:endParaRPr/>
          </a:p>
          <a:p>
            <a:pPr indent="0" lvl="0" marL="0" rtl="0">
              <a:spcBef>
                <a:spcPts val="0"/>
              </a:spcBef>
              <a:spcAft>
                <a:spcPts val="0"/>
              </a:spcAft>
              <a:buNone/>
            </a:pPr>
            <a:r>
              <a:rPr lang="en"/>
              <a:t>Manual Session based testing is a fancy way of saying exploratory testing. I strongly believe that if testers are executing a set of test cases over and over again; we should automate them; unless in rare circumstances; the ROI to automate them isn’t there.</a:t>
            </a:r>
            <a:endParaRPr/>
          </a:p>
          <a:p>
            <a:pPr indent="0" lvl="0" marL="0" rtl="0">
              <a:spcBef>
                <a:spcPts val="0"/>
              </a:spcBef>
              <a:spcAft>
                <a:spcPts val="0"/>
              </a:spcAft>
              <a:buNone/>
            </a:pPr>
            <a:r>
              <a:t/>
            </a:r>
            <a:endParaRPr/>
          </a:p>
          <a:p>
            <a:pPr indent="0" lvl="0" marL="0" rtl="0">
              <a:spcBef>
                <a:spcPts val="0"/>
              </a:spcBef>
              <a:spcAft>
                <a:spcPts val="0"/>
              </a:spcAft>
              <a:buNone/>
            </a:pPr>
            <a:r>
              <a:rPr lang="en"/>
              <a:t>Exploratory testing is extremely valuable and I keep wishing my teams do more of this. As your automation can only hit so many code paths and it keeps hitting them over and over; whereas; exploratory testing helps expose bugs in code paths which could have never been hit before. For e.g. in Google+ Photos; there are various ways to upload Photos. from a post; from the Photos landing page; from within an album landing page, upload them to a drive folder etc. we could write tests for all these scenarios; but we will never cover all the different permutations and what a user might possibly do. That is an area where having automation is great; but we need to back it up with exploratory testing</a:t>
            </a:r>
            <a:endParaRPr/>
          </a:p>
          <a:p>
            <a:pPr indent="0" lvl="0" marL="0" rtl="0">
              <a:spcBef>
                <a:spcPts val="0"/>
              </a:spcBef>
              <a:spcAft>
                <a:spcPts val="0"/>
              </a:spcAft>
              <a:buNone/>
            </a:pPr>
            <a:r>
              <a:t/>
            </a:r>
            <a:endParaRPr/>
          </a:p>
          <a:p>
            <a:pPr indent="0" lvl="0" marL="0" rtl="0">
              <a:spcBef>
                <a:spcPts val="0"/>
              </a:spcBef>
              <a:spcAft>
                <a:spcPts val="0"/>
              </a:spcAft>
              <a:buNone/>
            </a:pPr>
            <a:r>
              <a:rPr lang="en"/>
              <a:t>Automated API tests are the best bang for the buck wrt tests that are easy to write and stable and a reliable signal. </a:t>
            </a:r>
            <a:endParaRPr/>
          </a:p>
          <a:p>
            <a:pPr indent="0" lvl="0" marL="0" rtl="0">
              <a:spcBef>
                <a:spcPts val="0"/>
              </a:spcBef>
              <a:spcAft>
                <a:spcPts val="0"/>
              </a:spcAft>
              <a:buNone/>
            </a:pPr>
            <a:r>
              <a:rPr lang="en"/>
              <a:t>Integration Tests are always valuable; but we need to ration the number of integration tests one writes as they can be more difficult to debug and have a high noise factor due to all the moving pieces</a:t>
            </a:r>
            <a:endParaRPr/>
          </a:p>
          <a:p>
            <a:pPr indent="0" lvl="0" marL="0" rtl="0">
              <a:spcBef>
                <a:spcPts val="0"/>
              </a:spcBef>
              <a:spcAft>
                <a:spcPts val="0"/>
              </a:spcAft>
              <a:buNone/>
            </a:pPr>
            <a:r>
              <a:rPr lang="en"/>
              <a:t>Automated component testing allows one to test a particular component (server) in isolation. you mock everything else out and ensure this component behaves as intended</a:t>
            </a:r>
            <a:endParaRPr/>
          </a:p>
          <a:p>
            <a:pPr indent="0" lvl="0" marL="0" rtl="0">
              <a:spcBef>
                <a:spcPts val="0"/>
              </a:spcBef>
              <a:spcAft>
                <a:spcPts val="0"/>
              </a:spcAft>
              <a:buNone/>
            </a:pPr>
            <a:r>
              <a:t/>
            </a:r>
            <a:endParaRPr/>
          </a:p>
          <a:p>
            <a:pPr indent="0" lvl="0" marL="0">
              <a:spcBef>
                <a:spcPts val="0"/>
              </a:spcBef>
              <a:spcAft>
                <a:spcPts val="0"/>
              </a:spcAft>
              <a:buNone/>
            </a:pPr>
            <a:r>
              <a:rPr lang="en"/>
              <a:t>As evident; the cone needs to be inverted in a lot of teams and companies. There is too much focus on Automated UI testing. At Google; we realized that half a decade back and have been putting in the required effort in the Integration testing and unit testing layer.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37663ce1_53_11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4" name="Google Shape;224;g437663ce1_5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I took a step back and summarize the key things we did to get from “driving at the same speed as walking” to “driving at the same speed as flying” </a:t>
            </a:r>
            <a:endParaRPr>
              <a:solidFill>
                <a:schemeClr val="dk1"/>
              </a:solidFill>
            </a:endParaRPr>
          </a:p>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37663ce1_53_13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0" name="Google Shape;250;g437663ce1_5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Push on Amber: Yes. Amber and not Green.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37663ce1_53_16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6" name="Google Shape;276;g437663ce1_5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First a detour to “Push on Green”</a:t>
            </a:r>
            <a:endParaRPr/>
          </a:p>
          <a:p>
            <a:pPr indent="0" lvl="0" marL="0" rtl="0">
              <a:spcBef>
                <a:spcPts val="0"/>
              </a:spcBef>
              <a:spcAft>
                <a:spcPts val="0"/>
              </a:spcAft>
              <a:buNone/>
            </a:pPr>
            <a:r>
              <a:rPr lang="en"/>
              <a:t>Kent Beck in 2003 came up with the idea. </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t>This is a great step in the right direction. if you are not doing this already; please do so. </a:t>
            </a:r>
            <a:endParaRPr/>
          </a:p>
          <a:p>
            <a:pPr indent="0" lvl="0" marL="0" rtl="0">
              <a:spcBef>
                <a:spcPts val="0"/>
              </a:spcBef>
              <a:spcAft>
                <a:spcPts val="0"/>
              </a:spcAft>
              <a:buClr>
                <a:schemeClr val="dk1"/>
              </a:buClr>
              <a:buSzPts val="1100"/>
              <a:buFont typeface="Arial"/>
              <a:buNone/>
            </a:pPr>
            <a:r>
              <a:rPr lang="en"/>
              <a:t>@ Google we started reaching the limits of Push on Green and it enabling or limiting us in what we wanted to do. </a:t>
            </a:r>
            <a:endParaRPr/>
          </a:p>
          <a:p>
            <a:pPr indent="0" lvl="0" marL="0" rtl="0">
              <a:spcBef>
                <a:spcPts val="0"/>
              </a:spcBef>
              <a:spcAft>
                <a:spcPts val="0"/>
              </a:spcAft>
              <a:buClr>
                <a:schemeClr val="dk1"/>
              </a:buClr>
              <a:buSzPts val="1100"/>
              <a:buFont typeface="Arial"/>
              <a:buNone/>
            </a:pPr>
            <a:r>
              <a:rPr lang="en"/>
              <a:t>In an ideal world; we should push on green; but we live in a practical world. </a:t>
            </a:r>
            <a:endParaRPr/>
          </a:p>
          <a:p>
            <a:pPr indent="0" lvl="0" marL="0" rtl="0">
              <a:spcBef>
                <a:spcPts val="0"/>
              </a:spcBef>
              <a:spcAft>
                <a:spcPts val="0"/>
              </a:spcAft>
              <a:buClr>
                <a:schemeClr val="dk1"/>
              </a:buClr>
              <a:buSzPts val="1100"/>
              <a:buFont typeface="Arial"/>
              <a:buNone/>
            </a:pPr>
            <a:r>
              <a:rPr lang="en"/>
              <a:t>I want baby carriers with beer holders; but they don’t make them. so I improvise and use my denim back pocket as my beer holder.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Coming back to Google: </a:t>
            </a:r>
            <a:endParaRPr/>
          </a:p>
          <a:p>
            <a:pPr indent="0" lvl="0" marL="0" rtl="0">
              <a:spcBef>
                <a:spcPts val="0"/>
              </a:spcBef>
              <a:spcAft>
                <a:spcPts val="0"/>
              </a:spcAft>
              <a:buClr>
                <a:schemeClr val="dk1"/>
              </a:buClr>
              <a:buSzPts val="1100"/>
              <a:buFont typeface="Arial"/>
              <a:buNone/>
            </a:pPr>
            <a:r>
              <a:rPr lang="en"/>
              <a:t>Some teams have non-hermetic tests or tests that are hermetic; but at some point depend on some staging/dev server. </a:t>
            </a:r>
            <a:endParaRPr/>
          </a:p>
          <a:p>
            <a:pPr indent="0" lvl="0" marL="0" rtl="0">
              <a:spcBef>
                <a:spcPts val="0"/>
              </a:spcBef>
              <a:spcAft>
                <a:spcPts val="0"/>
              </a:spcAft>
              <a:buClr>
                <a:schemeClr val="dk1"/>
              </a:buClr>
              <a:buSzPts val="1100"/>
              <a:buFont typeface="Arial"/>
              <a:buNone/>
            </a:pPr>
            <a:r>
              <a:rPr lang="en"/>
              <a:t>A test (manual or automated) might be failing due to a backend bug; should the frontend be blocked on that bug?</a:t>
            </a:r>
            <a:endParaRPr/>
          </a:p>
          <a:p>
            <a:pPr indent="0" lvl="0" marL="0" rtl="0">
              <a:spcBef>
                <a:spcPts val="0"/>
              </a:spcBef>
              <a:spcAft>
                <a:spcPts val="0"/>
              </a:spcAft>
              <a:buClr>
                <a:schemeClr val="dk1"/>
              </a:buClr>
              <a:buSzPts val="1100"/>
              <a:buFont typeface="Arial"/>
              <a:buNone/>
            </a:pPr>
            <a:r>
              <a:t/>
            </a:r>
            <a:endParaRPr/>
          </a:p>
          <a:p>
            <a:pPr indent="0" lvl="0" marL="0">
              <a:spcBef>
                <a:spcPts val="0"/>
              </a:spcBef>
              <a:spcAft>
                <a:spcPts val="0"/>
              </a:spcAft>
              <a:buNone/>
            </a:pPr>
            <a:r>
              <a:rPr lang="en"/>
              <a:t>The point I am trying to make is; folks need to assess and make educated judgement calls. and we do that and that’s what I refer to as “Push on Amber”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37663ce1_53_167: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4" name="Google Shape;284;g437663ce1_53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Push on Green was the past.. </a:t>
            </a:r>
            <a:endParaRPr/>
          </a:p>
          <a:p>
            <a:pPr indent="0" lvl="0" marL="0" rtl="0">
              <a:spcBef>
                <a:spcPts val="0"/>
              </a:spcBef>
              <a:spcAft>
                <a:spcPts val="0"/>
              </a:spcAft>
              <a:buNone/>
            </a:pPr>
            <a:r>
              <a:t/>
            </a:r>
            <a:endParaRPr/>
          </a:p>
          <a:p>
            <a:pPr indent="0" lvl="0" marL="0" rtl="0">
              <a:spcBef>
                <a:spcPts val="0"/>
              </a:spcBef>
              <a:spcAft>
                <a:spcPts val="0"/>
              </a:spcAft>
              <a:buNone/>
            </a:pPr>
            <a:r>
              <a:rPr lang="en">
                <a:solidFill>
                  <a:schemeClr val="dk1"/>
                </a:solidFill>
              </a:rPr>
              <a:t>The expectation we set and try to meet almost every day is that you check in your code at 4PM today; it will be launched by 4PM tomorrow. </a:t>
            </a:r>
            <a:endParaRPr/>
          </a:p>
          <a:p>
            <a:pPr indent="0" lvl="0" marL="0" rtl="0">
              <a:spcBef>
                <a:spcPts val="0"/>
              </a:spcBef>
              <a:spcAft>
                <a:spcPts val="0"/>
              </a:spcAft>
              <a:buClr>
                <a:schemeClr val="dk1"/>
              </a:buClr>
              <a:buSzPts val="1100"/>
              <a:buFont typeface="Arial"/>
              <a:buNone/>
            </a:pPr>
            <a:r>
              <a:rPr lang="en">
                <a:solidFill>
                  <a:schemeClr val="dk1"/>
                </a:solidFill>
              </a:rPr>
              <a:t>We have hourly release cuts and at 6PM we graduate the latest cut to a release headed to prod.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We have a team of testers ready in a different timezone; we have spent years getting them calibrated on the product and they regression test and log regressions. We have folks ready to cull through change list delta and they they revert buggy code and make new patches and by the the time we come in to work next day; the release is ready to go to prod. We do some final verification in early AM; push to canary; look at numbers and then push to prod. At every step all automated tests are re-run to ensure nothing has regressed further or no new regressions have been introduced. </a:t>
            </a:r>
            <a:endParaRPr/>
          </a:p>
          <a:p>
            <a:pPr indent="0" lvl="0" marL="0" rtl="0">
              <a:spcBef>
                <a:spcPts val="0"/>
              </a:spcBef>
              <a:spcAft>
                <a:spcPts val="0"/>
              </a:spcAft>
              <a:buNone/>
            </a:pPr>
            <a:r>
              <a:t/>
            </a:r>
            <a:endParaRPr/>
          </a:p>
          <a:p>
            <a:pPr indent="0" lvl="0" marL="0" rtl="0">
              <a:spcBef>
                <a:spcPts val="0"/>
              </a:spcBef>
              <a:spcAft>
                <a:spcPts val="0"/>
              </a:spcAft>
              <a:buNone/>
            </a:pPr>
            <a:r>
              <a:rPr lang="en"/>
              <a:t>Some things we do wrt smarter regression testing:</a:t>
            </a:r>
            <a:endParaRPr/>
          </a:p>
          <a:p>
            <a:pPr indent="0" lvl="0" marL="0" rtl="0">
              <a:spcBef>
                <a:spcPts val="0"/>
              </a:spcBef>
              <a:spcAft>
                <a:spcPts val="0"/>
              </a:spcAft>
              <a:buNone/>
            </a:pPr>
            <a:r>
              <a:rPr lang="en"/>
              <a:t>Just regression test affected part of the code base for patches</a:t>
            </a:r>
            <a:endParaRPr/>
          </a:p>
          <a:p>
            <a:pPr indent="0" lvl="0" marL="0" rtl="0">
              <a:spcBef>
                <a:spcPts val="0"/>
              </a:spcBef>
              <a:spcAft>
                <a:spcPts val="0"/>
              </a:spcAft>
              <a:buNone/>
            </a:pPr>
            <a:r>
              <a:rPr lang="en"/>
              <a:t>We instrumented servers to help us evaluate code coverage of manual testing. </a:t>
            </a:r>
            <a:endParaRPr/>
          </a:p>
          <a:p>
            <a:pPr indent="0" lvl="0" marL="0" rtl="0">
              <a:spcBef>
                <a:spcPts val="0"/>
              </a:spcBef>
              <a:spcAft>
                <a:spcPts val="0"/>
              </a:spcAft>
              <a:buNone/>
            </a:pPr>
            <a:r>
              <a:rPr lang="en"/>
              <a:t>Have 7 parallel test stacks to help narrow down regressions</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37663ce1_53_17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3" name="Google Shape;293;g437663ce1_5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Prevent bugs: Ideally code checked in produces perfect products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37663ce1_53_20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19" name="Google Shape;319;g437663ce1_53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While catching bugs is great; my mantra is: “Prevent bugs and not catch them”. That helped the team think beyond just manual and automated testing and also about hermetic automation. more about that later.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To stay ahead of the curve; you need less bugs in the product to start with and one way to achieve that is via preventing crappy code from been checked in. </a:t>
            </a:r>
            <a:endParaRPr/>
          </a:p>
          <a:p>
            <a:pPr indent="0" lvl="0" marL="0" rtl="0">
              <a:spcBef>
                <a:spcPts val="0"/>
              </a:spcBef>
              <a:spcAft>
                <a:spcPts val="0"/>
              </a:spcAft>
              <a:buClr>
                <a:schemeClr val="dk1"/>
              </a:buClr>
              <a:buSzPts val="1100"/>
              <a:buFont typeface="Arial"/>
              <a:buNone/>
            </a:pPr>
            <a:r>
              <a:rPr lang="en"/>
              <a:t>On the products I have worked on; we made our automation framework a feature of the product; it compiled along with the product; code for that feature didn’t ship to prod and hence users didn’t have to download it. </a:t>
            </a:r>
            <a:endParaRPr/>
          </a:p>
          <a:p>
            <a:pPr indent="0" lvl="0" marL="0" rtl="0">
              <a:spcBef>
                <a:spcPts val="0"/>
              </a:spcBef>
              <a:spcAft>
                <a:spcPts val="0"/>
              </a:spcAft>
              <a:buClr>
                <a:schemeClr val="dk1"/>
              </a:buClr>
              <a:buSzPts val="1100"/>
              <a:buFont typeface="Arial"/>
              <a:buNone/>
            </a:pPr>
            <a:r>
              <a:rPr lang="en"/>
              <a:t>It also allowed us to just test the SUT and fake everything else out. </a:t>
            </a:r>
            <a:endParaRPr/>
          </a:p>
          <a:p>
            <a:pPr indent="0" lvl="0" marL="0" rtl="0">
              <a:spcBef>
                <a:spcPts val="0"/>
              </a:spcBef>
              <a:spcAft>
                <a:spcPts val="0"/>
              </a:spcAft>
              <a:buClr>
                <a:schemeClr val="dk1"/>
              </a:buClr>
              <a:buSzPts val="1100"/>
              <a:buFont typeface="Arial"/>
              <a:buNone/>
            </a:pPr>
            <a:r>
              <a:rPr lang="en"/>
              <a:t>Over the last couple of years; we have taken it to the next level and we don’t even have the fake servers. we push back recorded responses to the SUT and verify it’s behavior and the responses are auto updated as changes are made to the server. This has helped us speed up our tests further.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For e.g.</a:t>
            </a:r>
            <a:endParaRPr/>
          </a:p>
          <a:p>
            <a:pPr indent="0" lvl="0" marL="0" rtl="0">
              <a:spcBef>
                <a:spcPts val="0"/>
              </a:spcBef>
              <a:spcAft>
                <a:spcPts val="0"/>
              </a:spcAft>
              <a:buClr>
                <a:schemeClr val="dk1"/>
              </a:buClr>
              <a:buSzPts val="1100"/>
              <a:buFont typeface="Arial"/>
              <a:buNone/>
            </a:pPr>
            <a:r>
              <a:rPr lang="en"/>
              <a:t>200 total bugs/5 bugs fixed per day = 40 days</a:t>
            </a:r>
            <a:endParaRPr/>
          </a:p>
          <a:p>
            <a:pPr indent="0" lvl="0" marL="0" rtl="0">
              <a:spcBef>
                <a:spcPts val="0"/>
              </a:spcBef>
              <a:spcAft>
                <a:spcPts val="0"/>
              </a:spcAft>
              <a:buClr>
                <a:schemeClr val="dk1"/>
              </a:buClr>
              <a:buSzPts val="1100"/>
              <a:buFont typeface="Arial"/>
              <a:buNone/>
            </a:pPr>
            <a:r>
              <a:rPr lang="en"/>
              <a:t>10 total bugs/2 bugs fixed per day = 5 days</a:t>
            </a:r>
            <a:endParaRPr/>
          </a:p>
          <a:p>
            <a:pPr indent="0" lvl="0" marL="0" rtl="0">
              <a:spcBef>
                <a:spcPts val="0"/>
              </a:spcBef>
              <a:spcAft>
                <a:spcPts val="0"/>
              </a:spcAft>
              <a:buNone/>
            </a:pPr>
            <a:r>
              <a:t/>
            </a:r>
            <a:endParaRPr/>
          </a:p>
          <a:p>
            <a:pPr indent="0" lvl="0" marL="0">
              <a:spcBef>
                <a:spcPts val="0"/>
              </a:spcBef>
              <a:spcAft>
                <a:spcPts val="0"/>
              </a:spcAft>
              <a:buNone/>
            </a:pPr>
            <a:r>
              <a:rPr lang="en"/>
              <a:t>Which one of these 2 scenarios is better. the choice is clear.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37663ce1_53_207: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27" name="Google Shape;327;g437663ce1_53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This is another concept on which I have made my living @ Google. </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What do I mean by hermetic: Google says complete and airtight. </a:t>
            </a:r>
            <a:endParaRPr>
              <a:solidFill>
                <a:schemeClr val="dk1"/>
              </a:solidFill>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I was frustrated seeing tests randomly switch from green to red and back to green. It didn’t help an ounce wrt motivation for the test team and/or to get SWEs excited about the automation we had and/or to write more automation. For a good year or so on Gmail; we didn’t write any new automation; till we came up with a way to write hermetic tests. </a:t>
            </a:r>
            <a:endParaRPr/>
          </a:p>
          <a:p>
            <a:pPr indent="0" lvl="0" marL="0" rtl="0">
              <a:spcBef>
                <a:spcPts val="0"/>
              </a:spcBef>
              <a:spcAft>
                <a:spcPts val="0"/>
              </a:spcAft>
              <a:buClr>
                <a:schemeClr val="dk1"/>
              </a:buClr>
              <a:buSzPts val="1100"/>
              <a:buFont typeface="Arial"/>
              <a:buNone/>
            </a:pPr>
            <a:r>
              <a:rPr lang="en"/>
              <a:t>If you can start up the entire test on a single machine that has no network connection AND the test works as expected, you have a hermetic test! This is a special case of the more general “hermetic” concept which applies to an isolated system not necessarily on a single machine.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37663ce1_53_18: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2" name="Google Shape;122;g437663ce1_5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solidFill>
                  <a:schemeClr val="dk1"/>
                </a:solidFill>
              </a:rPr>
              <a:t>Welcome to GTAC 2014. This time we wanted to make this a bright and sunny GTAC. so Seattle was the obvious choice</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Last year it was in NY and hugely successful.  It was thematic and this year we elected to keep it open as some felt constrained by a theme.  Last year there were 500 submissions for talks and this year over 1500 so this continues to be something the community is highly engaged with.</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rgbClr val="222222"/>
                </a:solidFill>
                <a:highlight>
                  <a:schemeClr val="lt1"/>
                </a:highlight>
              </a:rPr>
              <a:t>1524 applicants (238 Googler, 1286 external) - about 3x as many as last year</a:t>
            </a:r>
            <a:endParaRPr sz="1000">
              <a:solidFill>
                <a:srgbClr val="222222"/>
              </a:solidFill>
              <a:highlight>
                <a:schemeClr val="lt1"/>
              </a:highlight>
            </a:endParaRPr>
          </a:p>
          <a:p>
            <a:pPr indent="0" lvl="0" marL="0" rtl="0">
              <a:lnSpc>
                <a:spcPct val="115000"/>
              </a:lnSpc>
              <a:spcBef>
                <a:spcPts val="0"/>
              </a:spcBef>
              <a:spcAft>
                <a:spcPts val="0"/>
              </a:spcAft>
              <a:buClr>
                <a:schemeClr val="dk1"/>
              </a:buClr>
              <a:buSzPts val="1100"/>
              <a:buFont typeface="Arial"/>
              <a:buNone/>
            </a:pPr>
            <a:r>
              <a:rPr lang="en" sz="1000">
                <a:solidFill>
                  <a:srgbClr val="222222"/>
                </a:solidFill>
                <a:highlight>
                  <a:schemeClr val="lt1"/>
                </a:highlight>
              </a:rPr>
              <a:t>250 attendees selected (including speakers)</a:t>
            </a:r>
            <a:endParaRPr sz="1000">
              <a:solidFill>
                <a:srgbClr val="222222"/>
              </a:solidFill>
              <a:highlight>
                <a:schemeClr val="lt1"/>
              </a:highlight>
            </a:endParaRPr>
          </a:p>
          <a:p>
            <a:pPr indent="0" lvl="0" marL="0" rt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a:solidFill>
                  <a:schemeClr val="dk1"/>
                </a:solidFill>
              </a:rPr>
              <a:t>Over the next 2 days; prepare to be amazed by how much people can talk and even more amazed by how much you can listen to.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a:solidFill>
                  <a:schemeClr val="dk1"/>
                </a:solidFill>
              </a:rPr>
              <a:t>What excites me about GTAC: Booze. though well at Google; we get lots of it</a:t>
            </a:r>
            <a:endParaRPr>
              <a:solidFill>
                <a:schemeClr val="dk1"/>
              </a:solidFill>
            </a:endParaRPr>
          </a:p>
          <a:p>
            <a:pPr indent="0" lvl="0" marL="0" rtl="0">
              <a:lnSpc>
                <a:spcPct val="115000"/>
              </a:lnSpc>
              <a:spcBef>
                <a:spcPts val="0"/>
              </a:spcBef>
              <a:spcAft>
                <a:spcPts val="0"/>
              </a:spcAft>
              <a:buNone/>
            </a:pPr>
            <a:r>
              <a:rPr lang="en">
                <a:solidFill>
                  <a:schemeClr val="dk1"/>
                </a:solidFill>
              </a:rPr>
              <a:t>On a more serious note; I continue to be amazed every year with all the stuff folks are doing in the industry and the huge variance if how we approach testing. Google especially has a different take on Testing and it immensely helps us share with all of you what we do and learn from you all wrt how you guys approach testing.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37663ce1_53_21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36" name="Google Shape;336;g437663ce1_53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33636"/>
              </a:lnSpc>
              <a:spcBef>
                <a:spcPts val="0"/>
              </a:spcBef>
              <a:spcAft>
                <a:spcPts val="0"/>
              </a:spcAft>
              <a:buClr>
                <a:schemeClr val="dk1"/>
              </a:buClr>
              <a:buSzPts val="1100"/>
              <a:buFont typeface="Arial"/>
              <a:buNone/>
            </a:pPr>
            <a:r>
              <a:rPr lang="en">
                <a:solidFill>
                  <a:srgbClr val="444444"/>
                </a:solidFill>
                <a:highlight>
                  <a:srgbClr val="FFFFFF"/>
                </a:highlight>
              </a:rPr>
              <a:t>Consider a complex and rich web app. Under the hood, it is probably a maze of servers, each performing a different task and most talking to each other. Any user action navigates this server maze on its round-trip from the user to the datastores and back. A lot of Google’s web apps are like this. So how do we write end-to-end tests for them?</a:t>
            </a:r>
            <a:endParaRPr>
              <a:solidFill>
                <a:srgbClr val="444444"/>
              </a:solidFill>
              <a:highlight>
                <a:srgbClr val="FFFFFF"/>
              </a:highlight>
            </a:endParaRPr>
          </a:p>
          <a:p>
            <a:pPr indent="0" lvl="0" marL="0" rtl="0">
              <a:lnSpc>
                <a:spcPct val="133636"/>
              </a:lnSpc>
              <a:spcBef>
                <a:spcPts val="0"/>
              </a:spcBef>
              <a:spcAft>
                <a:spcPts val="0"/>
              </a:spcAft>
              <a:buClr>
                <a:schemeClr val="dk1"/>
              </a:buClr>
              <a:buSzPts val="1100"/>
              <a:buFont typeface="Arial"/>
              <a:buNone/>
            </a:pPr>
            <a:r>
              <a:rPr lang="en">
                <a:solidFill>
                  <a:srgbClr val="444444"/>
                </a:solidFill>
                <a:highlight>
                  <a:srgbClr val="FFFFFF"/>
                </a:highlight>
              </a:rPr>
              <a:t>An end-to-end test in the Google testing world is a test that exercises the entire server stack from a user request to response. Here is a simplified view of the System Under Test (SUT) that an end-to-end test would assert. Note that the frontend server in the SUT connects to a third backend which this particular user request does not need.</a:t>
            </a:r>
            <a:endParaRPr>
              <a:solidFill>
                <a:srgbClr val="444444"/>
              </a:solidFill>
              <a:highlight>
                <a:srgbClr val="FFFFFF"/>
              </a:highlight>
            </a:endParaRPr>
          </a:p>
          <a:p>
            <a:pPr indent="0" lvl="0" marL="0">
              <a:spcBef>
                <a:spcPts val="0"/>
              </a:spcBef>
              <a:spcAft>
                <a:spcPts val="0"/>
              </a:spcAft>
              <a:buNone/>
            </a:pPr>
            <a:r>
              <a:rPr lang="en">
                <a:solidFill>
                  <a:srgbClr val="444444"/>
                </a:solidFill>
                <a:highlight>
                  <a:srgbClr val="FFFFFF"/>
                </a:highlight>
              </a:rPr>
              <a:t>One of the challenges to writing a </a:t>
            </a:r>
            <a:r>
              <a:rPr b="1" lang="en">
                <a:solidFill>
                  <a:srgbClr val="444444"/>
                </a:solidFill>
                <a:highlight>
                  <a:srgbClr val="FFFFFF"/>
                </a:highlight>
              </a:rPr>
              <a:t>fast</a:t>
            </a:r>
            <a:r>
              <a:rPr lang="en">
                <a:solidFill>
                  <a:srgbClr val="444444"/>
                </a:solidFill>
                <a:highlight>
                  <a:srgbClr val="FFFFFF"/>
                </a:highlight>
              </a:rPr>
              <a:t> and </a:t>
            </a:r>
            <a:r>
              <a:rPr b="1" lang="en">
                <a:solidFill>
                  <a:srgbClr val="444444"/>
                </a:solidFill>
                <a:highlight>
                  <a:srgbClr val="FFFFFF"/>
                </a:highlight>
              </a:rPr>
              <a:t>reliable</a:t>
            </a:r>
            <a:r>
              <a:rPr lang="en">
                <a:solidFill>
                  <a:srgbClr val="444444"/>
                </a:solidFill>
                <a:highlight>
                  <a:srgbClr val="FFFFFF"/>
                </a:highlight>
              </a:rPr>
              <a:t> end-to-end test for such a system is avoiding network access. Tests involving network access are slower than their counterparts that only access local resources, and accessing external servers might lead to </a:t>
            </a:r>
            <a:r>
              <a:rPr lang="en">
                <a:solidFill>
                  <a:srgbClr val="3778CD"/>
                </a:solidFill>
                <a:highlight>
                  <a:srgbClr val="FFFFFF"/>
                </a:highlight>
                <a:uFill>
                  <a:noFill/>
                </a:uFill>
                <a:hlinkClick r:id="rId2"/>
              </a:rPr>
              <a:t>flakiness</a:t>
            </a:r>
            <a:r>
              <a:rPr lang="en">
                <a:solidFill>
                  <a:srgbClr val="444444"/>
                </a:solidFill>
                <a:highlight>
                  <a:srgbClr val="FFFFFF"/>
                </a:highlight>
              </a:rPr>
              <a:t> due to lack of determinism or unavailability of the external servers.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37663ce1_53_223: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45" name="Google Shape;345;g437663ce1_53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33636"/>
              </a:lnSpc>
              <a:spcBef>
                <a:spcPts val="0"/>
              </a:spcBef>
              <a:spcAft>
                <a:spcPts val="0"/>
              </a:spcAft>
              <a:buClr>
                <a:schemeClr val="dk1"/>
              </a:buClr>
              <a:buSzPts val="1100"/>
              <a:buFont typeface="Arial"/>
              <a:buNone/>
            </a:pPr>
            <a:r>
              <a:rPr lang="en">
                <a:solidFill>
                  <a:srgbClr val="444444"/>
                </a:solidFill>
                <a:highlight>
                  <a:srgbClr val="FFFFFF"/>
                </a:highlight>
              </a:rPr>
              <a:t>One of the tricks we use at Google to design end-to-end tests is </a:t>
            </a:r>
            <a:r>
              <a:rPr b="1" lang="en">
                <a:solidFill>
                  <a:srgbClr val="444444"/>
                </a:solidFill>
                <a:highlight>
                  <a:srgbClr val="FFFFFF"/>
                </a:highlight>
              </a:rPr>
              <a:t>Hermetic Servers</a:t>
            </a:r>
            <a:r>
              <a:rPr lang="en">
                <a:solidFill>
                  <a:srgbClr val="444444"/>
                </a:solidFill>
                <a:highlight>
                  <a:srgbClr val="FFFFFF"/>
                </a:highlight>
              </a:rPr>
              <a:t>.</a:t>
            </a:r>
            <a:endParaRPr>
              <a:solidFill>
                <a:srgbClr val="444444"/>
              </a:solidFill>
              <a:highlight>
                <a:srgbClr val="FFFFFF"/>
              </a:highlight>
            </a:endParaRPr>
          </a:p>
          <a:p>
            <a:pPr indent="0" lvl="0" marL="0" rtl="0">
              <a:lnSpc>
                <a:spcPct val="133636"/>
              </a:lnSpc>
              <a:spcBef>
                <a:spcPts val="0"/>
              </a:spcBef>
              <a:spcAft>
                <a:spcPts val="0"/>
              </a:spcAft>
              <a:buClr>
                <a:schemeClr val="dk1"/>
              </a:buClr>
              <a:buSzPts val="1100"/>
              <a:buFont typeface="Arial"/>
              <a:buNone/>
            </a:pPr>
            <a:r>
              <a:t/>
            </a:r>
            <a:endParaRPr>
              <a:solidFill>
                <a:srgbClr val="444444"/>
              </a:solidFill>
              <a:highlight>
                <a:srgbClr val="FFFFFF"/>
              </a:highlight>
            </a:endParaRPr>
          </a:p>
          <a:p>
            <a:pPr indent="0" lvl="0" marL="0" rtl="0">
              <a:lnSpc>
                <a:spcPct val="133636"/>
              </a:lnSpc>
              <a:spcBef>
                <a:spcPts val="0"/>
              </a:spcBef>
              <a:spcAft>
                <a:spcPts val="0"/>
              </a:spcAft>
              <a:buClr>
                <a:schemeClr val="dk1"/>
              </a:buClr>
              <a:buSzPts val="1100"/>
              <a:buFont typeface="Arial"/>
              <a:buNone/>
            </a:pPr>
            <a:r>
              <a:rPr lang="en">
                <a:solidFill>
                  <a:srgbClr val="444444"/>
                </a:solidFill>
                <a:highlight>
                  <a:srgbClr val="FFFFFF"/>
                </a:highlight>
              </a:rPr>
              <a:t>What is a Hermetic Server? The short definition would be a “</a:t>
            </a:r>
            <a:r>
              <a:rPr i="1" lang="en">
                <a:solidFill>
                  <a:srgbClr val="444444"/>
                </a:solidFill>
                <a:highlight>
                  <a:srgbClr val="FFFFFF"/>
                </a:highlight>
              </a:rPr>
              <a:t>server in a box</a:t>
            </a:r>
            <a:r>
              <a:rPr lang="en">
                <a:solidFill>
                  <a:srgbClr val="444444"/>
                </a:solidFill>
                <a:highlight>
                  <a:srgbClr val="FFFFFF"/>
                </a:highlight>
              </a:rPr>
              <a:t>”. If you can start up the entire server on a single machine that has no network connection AND the server works as expected, you have a hermetic server! This is a special case of the more general “hermetic” concept which applies to an isolated system not necessarily on a single machine. </a:t>
            </a:r>
            <a:endParaRPr>
              <a:solidFill>
                <a:srgbClr val="444444"/>
              </a:solidFill>
              <a:highlight>
                <a:srgbClr val="FFFFFF"/>
              </a:highlight>
            </a:endParaRPr>
          </a:p>
          <a:p>
            <a:pPr indent="0" lvl="0" marL="0" rtl="0">
              <a:lnSpc>
                <a:spcPct val="133636"/>
              </a:lnSpc>
              <a:spcBef>
                <a:spcPts val="0"/>
              </a:spcBef>
              <a:spcAft>
                <a:spcPts val="0"/>
              </a:spcAft>
              <a:buClr>
                <a:schemeClr val="dk1"/>
              </a:buClr>
              <a:buSzPts val="1100"/>
              <a:buFont typeface="Arial"/>
              <a:buNone/>
            </a:pPr>
            <a:r>
              <a:t/>
            </a:r>
            <a:endParaRPr>
              <a:solidFill>
                <a:srgbClr val="444444"/>
              </a:solidFill>
              <a:highlight>
                <a:srgbClr val="FFFFFF"/>
              </a:highlight>
            </a:endParaRPr>
          </a:p>
          <a:p>
            <a:pPr indent="0" lvl="0" marL="0" rtl="0">
              <a:lnSpc>
                <a:spcPct val="133636"/>
              </a:lnSpc>
              <a:spcBef>
                <a:spcPts val="0"/>
              </a:spcBef>
              <a:spcAft>
                <a:spcPts val="0"/>
              </a:spcAft>
              <a:buClr>
                <a:schemeClr val="dk1"/>
              </a:buClr>
              <a:buSzPts val="1100"/>
              <a:buFont typeface="Arial"/>
              <a:buNone/>
            </a:pPr>
            <a:r>
              <a:rPr lang="en">
                <a:solidFill>
                  <a:srgbClr val="444444"/>
                </a:solidFill>
                <a:highlight>
                  <a:srgbClr val="FFFFFF"/>
                </a:highlight>
              </a:rPr>
              <a:t>Why is it useful to have a hermetic server? Because if your entire SUT is composed of hermetic servers, it could all be started on a single machine for testing; no network connection necessary! The single machine could be a physical or virtual machine.</a:t>
            </a:r>
            <a:endParaRPr>
              <a:solidFill>
                <a:srgbClr val="444444"/>
              </a:solidFill>
              <a:highlight>
                <a:srgbClr val="FFFFFF"/>
              </a:highlight>
            </a:endParaRPr>
          </a:p>
          <a:p>
            <a:pPr indent="0" lvl="0" marL="0" rtl="0">
              <a:lnSpc>
                <a:spcPct val="133636"/>
              </a:lnSpc>
              <a:spcBef>
                <a:spcPts val="0"/>
              </a:spcBef>
              <a:spcAft>
                <a:spcPts val="0"/>
              </a:spcAft>
              <a:buClr>
                <a:schemeClr val="dk1"/>
              </a:buClr>
              <a:buSzPts val="1100"/>
              <a:buFont typeface="Arial"/>
              <a:buNone/>
            </a:pPr>
            <a:r>
              <a:rPr lang="en">
                <a:solidFill>
                  <a:srgbClr val="444444"/>
                </a:solidFill>
                <a:highlight>
                  <a:srgbClr val="FFFFFF"/>
                </a:highlight>
              </a:rPr>
              <a:t>The end-to-end test does the following steps:</a:t>
            </a:r>
            <a:endParaRPr>
              <a:solidFill>
                <a:srgbClr val="444444"/>
              </a:solidFill>
              <a:highlight>
                <a:srgbClr val="FFFFFF"/>
              </a:highlight>
            </a:endParaRPr>
          </a:p>
          <a:p>
            <a:pPr indent="-298450" lvl="0" marL="457200" rtl="0">
              <a:lnSpc>
                <a:spcPct val="140000"/>
              </a:lnSpc>
              <a:spcBef>
                <a:spcPts val="600"/>
              </a:spcBef>
              <a:spcAft>
                <a:spcPts val="0"/>
              </a:spcAft>
              <a:buClr>
                <a:srgbClr val="444444"/>
              </a:buClr>
              <a:buSzPts val="1100"/>
              <a:buChar char="●"/>
            </a:pPr>
            <a:r>
              <a:rPr lang="en">
                <a:solidFill>
                  <a:srgbClr val="444444"/>
                </a:solidFill>
                <a:highlight>
                  <a:srgbClr val="FFFFFF"/>
                </a:highlight>
              </a:rPr>
              <a:t>starts the entire SUT as shown in the diagram on a single machine</a:t>
            </a:r>
            <a:endParaRPr>
              <a:solidFill>
                <a:srgbClr val="444444"/>
              </a:solidFill>
              <a:highlight>
                <a:srgbClr val="FFFFFF"/>
              </a:highlight>
            </a:endParaRPr>
          </a:p>
          <a:p>
            <a:pPr indent="-298450" lvl="0" marL="457200" rtl="0">
              <a:lnSpc>
                <a:spcPct val="140000"/>
              </a:lnSpc>
              <a:spcBef>
                <a:spcPts val="0"/>
              </a:spcBef>
              <a:spcAft>
                <a:spcPts val="0"/>
              </a:spcAft>
              <a:buClr>
                <a:srgbClr val="444444"/>
              </a:buClr>
              <a:buSzPts val="1100"/>
              <a:buChar char="●"/>
            </a:pPr>
            <a:r>
              <a:rPr lang="en">
                <a:solidFill>
                  <a:srgbClr val="444444"/>
                </a:solidFill>
                <a:highlight>
                  <a:srgbClr val="FFFFFF"/>
                </a:highlight>
              </a:rPr>
              <a:t>makes requests to the server via the test client</a:t>
            </a:r>
            <a:endParaRPr>
              <a:solidFill>
                <a:srgbClr val="444444"/>
              </a:solidFill>
              <a:highlight>
                <a:srgbClr val="FFFFFF"/>
              </a:highlight>
            </a:endParaRPr>
          </a:p>
          <a:p>
            <a:pPr indent="-298450" lvl="0" marL="457200" rtl="0">
              <a:lnSpc>
                <a:spcPct val="140000"/>
              </a:lnSpc>
              <a:spcBef>
                <a:spcPts val="0"/>
              </a:spcBef>
              <a:spcAft>
                <a:spcPts val="0"/>
              </a:spcAft>
              <a:buClr>
                <a:srgbClr val="444444"/>
              </a:buClr>
              <a:buSzPts val="1100"/>
              <a:buChar char="●"/>
            </a:pPr>
            <a:r>
              <a:rPr lang="en">
                <a:solidFill>
                  <a:srgbClr val="444444"/>
                </a:solidFill>
                <a:highlight>
                  <a:srgbClr val="FFFFFF"/>
                </a:highlight>
              </a:rPr>
              <a:t>validates responses from the server</a:t>
            </a:r>
            <a:endParaRPr>
              <a:solidFill>
                <a:srgbClr val="444444"/>
              </a:solidFill>
              <a:highlight>
                <a:srgbClr val="FFFFFF"/>
              </a:highlight>
            </a:endParaRPr>
          </a:p>
          <a:p>
            <a:pPr indent="0" lvl="0" marL="0" rtl="0">
              <a:lnSpc>
                <a:spcPct val="133636"/>
              </a:lnSpc>
              <a:spcBef>
                <a:spcPts val="900"/>
              </a:spcBef>
              <a:spcAft>
                <a:spcPts val="0"/>
              </a:spcAft>
              <a:buNone/>
            </a:pPr>
            <a:r>
              <a:rPr lang="en">
                <a:solidFill>
                  <a:srgbClr val="444444"/>
                </a:solidFill>
                <a:highlight>
                  <a:srgbClr val="FFFFFF"/>
                </a:highlight>
              </a:rPr>
              <a:t>This end-to-end test is more reliable because it uses no network connection. It is faster because everything it needs is available in-memory or in the local hard disk. We run such tests on our continuous builds, so they run at each changelist affecting any of the servers in the SUT. If the test fails, the logging module helps track where the failure occurred in the SUT.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37663ce1_53_231: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54" name="Google Shape;354;g437663ce1_53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Push Testing upstream: Don’t try to do it all yourself. Spread the love of testing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37663ce1_53_297: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0" name="Google Shape;380;g437663ce1_53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was probably the single most important prioritization work I did for my team @ Google. and as with all good things; this was by accident :)</a:t>
            </a:r>
            <a:endParaRPr/>
          </a:p>
          <a:p>
            <a:pPr indent="0" lvl="0" marL="0" rtl="0">
              <a:spcBef>
                <a:spcPts val="0"/>
              </a:spcBef>
              <a:spcAft>
                <a:spcPts val="0"/>
              </a:spcAft>
              <a:buNone/>
            </a:pPr>
            <a:r>
              <a:rPr lang="en"/>
              <a:t>I drew this up mostly to help me understand how we would scale our testing needs; but it immediately helped the team and other disciplines understand our SLA</a:t>
            </a:r>
            <a:endParaRPr/>
          </a:p>
          <a:p>
            <a:pPr indent="0" lvl="0" marL="0" rtl="0">
              <a:spcBef>
                <a:spcPts val="0"/>
              </a:spcBef>
              <a:spcAft>
                <a:spcPts val="0"/>
              </a:spcAft>
              <a:buNone/>
            </a:pPr>
            <a:r>
              <a:t/>
            </a:r>
            <a:endParaRPr/>
          </a:p>
          <a:p>
            <a:pPr indent="0" lvl="0" marL="0" rtl="0">
              <a:spcBef>
                <a:spcPts val="0"/>
              </a:spcBef>
              <a:spcAft>
                <a:spcPts val="0"/>
              </a:spcAft>
              <a:buNone/>
            </a:pPr>
            <a:r>
              <a:rPr lang="en"/>
              <a:t>we require integration tests for only large features. ideally we should have tests for all features; but with lots of features launching all the time; we throttle the number of tests. </a:t>
            </a:r>
            <a:endParaRPr/>
          </a:p>
          <a:p>
            <a:pPr indent="0" lvl="0" marL="0" rtl="0">
              <a:spcBef>
                <a:spcPts val="0"/>
              </a:spcBef>
              <a:spcAft>
                <a:spcPts val="0"/>
              </a:spcAft>
              <a:buNone/>
            </a:pPr>
            <a:r>
              <a:rPr lang="en"/>
              <a:t>Highly encourage you all to do something similar if you are dealing with trying to test too much…</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solidFill>
                  <a:schemeClr val="dk1"/>
                </a:solidFill>
              </a:rPr>
              <a:t>One of the mismatches I realized was the feature owner and the automation owner were 2 different folks. that led to the tests getting out of sync with the product and some teams were in forever test maintenance mode. When I asked the SWEs why they were not writing tests; they said the framework was too complicated; they didn’t want to learn and/or write their tests in java; when they were building complex AJAX apps in js. for the FE. so we built a framework which made writing UI tests as simple as unit tests and rest is history. We reduced the barrier for writing tests. Let me repeat that: “We reduced the barrier for writing tests”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On the Test engineer aspect; Google+ for example launches 100 features in it’s first 100 days. It was impossible to test all the features. so we helped the SWEs and PMs involved in testing. We mentored them to write test plans and organize their own bug bashes and we would triage the bugs together. We made bug bashes self service. Again repeating myself: we made the bug bashes self service.</a:t>
            </a:r>
            <a:endParaRPr/>
          </a:p>
          <a:p>
            <a:pPr indent="0" lvl="0" marL="0" rt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37663ce1_53_30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8" name="Google Shape;388;g437663ce1_53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TODO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37663ce1_53_329: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14" name="Google Shape;414;g437663ce1_5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This disengages the release train from feature specs/changes. It helps us ensure one feature doesn’t block another and/or none of the features restrain our ability to reach to critical flaws quickly. What do I mean by a feature. When we launch Inbox by Gmail; that’s a new product. When we launch stuff like Polls in Google+; that’s a feature.</a:t>
            </a:r>
            <a:endParaRPr/>
          </a:p>
          <a:p>
            <a:pPr indent="0" lvl="0" marL="0" rtl="0">
              <a:spcBef>
                <a:spcPts val="0"/>
              </a:spcBef>
              <a:spcAft>
                <a:spcPts val="0"/>
              </a:spcAft>
              <a:buClr>
                <a:schemeClr val="dk1"/>
              </a:buClr>
              <a:buSzPts val="1100"/>
              <a:buFont typeface="Arial"/>
              <a:buNone/>
            </a:pPr>
            <a:r>
              <a:rPr lang="en"/>
              <a:t>It also helps us test new features/backends silently wrt how they react in the existing stack. </a:t>
            </a:r>
            <a:endParaRPr/>
          </a:p>
          <a:p>
            <a:pPr indent="0" lvl="0" marL="0">
              <a:spcBef>
                <a:spcPts val="0"/>
              </a:spcBef>
              <a:spcAft>
                <a:spcPts val="0"/>
              </a:spcAft>
              <a:buClr>
                <a:schemeClr val="dk1"/>
              </a:buClr>
              <a:buSzPts val="1100"/>
              <a:buFont typeface="Arial"/>
              <a:buNone/>
            </a:pPr>
            <a:r>
              <a:rPr lang="en"/>
              <a:t>Most importantly; if we launch a feature which has a critical flaw; It helps us immediately turn it off without having to do an expensive binary rollout or rollback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37663ce1_53_33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22" name="Google Shape;422;g437663ce1_53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Productivity First: Care about yourself and your product team too. Users come first; but to me my product team is my second family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37663ce1_53_361: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48" name="Google Shape;448;g437663ce1_53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When tests pass; no one notices them…</a:t>
            </a:r>
            <a:endParaRPr/>
          </a:p>
          <a:p>
            <a:pPr indent="0" lvl="0" marL="0" rtl="0">
              <a:spcBef>
                <a:spcPts val="0"/>
              </a:spcBef>
              <a:spcAft>
                <a:spcPts val="0"/>
              </a:spcAft>
              <a:buNone/>
            </a:pPr>
            <a:r>
              <a:rPr lang="en"/>
              <a:t>under 5 min UI automation tests</a:t>
            </a:r>
            <a:endParaRPr/>
          </a:p>
          <a:p>
            <a:pPr indent="0" lvl="0" marL="0" rtl="0">
              <a:spcBef>
                <a:spcPts val="0"/>
              </a:spcBef>
              <a:spcAft>
                <a:spcPts val="0"/>
              </a:spcAft>
              <a:buNone/>
            </a:pPr>
            <a:r>
              <a:rPr lang="en"/>
              <a:t>How tests have become a nightmare. due to flakiness. stability.</a:t>
            </a:r>
            <a:endParaRPr/>
          </a:p>
          <a:p>
            <a:pPr indent="0" lvl="0" marL="0">
              <a:spcBef>
                <a:spcPts val="0"/>
              </a:spcBef>
              <a:spcAft>
                <a:spcPts val="0"/>
              </a:spcAft>
              <a:buNone/>
            </a:pPr>
            <a:r>
              <a:rPr lang="en"/>
              <a:t>I remember when I joined a team about 7 years back; I was excited; to be in server world @ Google. had been on client stuff before. When I asked around folks told me they had 1000s of end2end automated tests. I was like w00t! Turns out only 100s of them were providing real enough signal. some were flaky; some were broken forever.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37663ce1_53_368: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56" name="Google Shape;456;g437663ce1_53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Identify the bad tests. There are 2 kinds of bad tests.. Slow and flaky. even 1 flaky test out of 5000 tests would cause submits to fail and slow everything down. and if tests take too long to run; a) folks will be more likely to skip them and b) that doesn’t exactly help motivate folks to write more tests. </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t>For e.g on Google+ we had </a:t>
            </a:r>
            <a:r>
              <a:rPr i="1" lang="en" sz="1000">
                <a:solidFill>
                  <a:srgbClr val="222222"/>
                </a:solidFill>
                <a:highlight>
                  <a:schemeClr val="lt1"/>
                </a:highlight>
              </a:rPr>
              <a:t>Communities UI test that we had before which took 11 mins is now: Communities component test ( test process time ~ 1 min) and Stream component test  (~1 min as well).</a:t>
            </a:r>
            <a:endParaRPr sz="1000">
              <a:solidFill>
                <a:srgbClr val="500050"/>
              </a:solidFill>
              <a:highlight>
                <a:schemeClr val="lt1"/>
              </a:highlight>
            </a:endParaRPr>
          </a:p>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37663ce1_53_37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65" name="Google Shape;465;g437663ce1_53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When we kicked off a major flakiness effort</a:t>
            </a:r>
            <a:endParaRPr/>
          </a:p>
          <a:p>
            <a:pPr indent="0" lvl="0" marL="0" rtl="0">
              <a:spcBef>
                <a:spcPts val="0"/>
              </a:spcBef>
              <a:spcAft>
                <a:spcPts val="0"/>
              </a:spcAft>
              <a:buNone/>
            </a:pPr>
            <a:r>
              <a:rPr lang="en"/>
              <a:t>wrt flakiness we wanted to pass on the onus of flakiness to the person who introduced it and not to everyone else on the team. we started making more tests hermetic; breaking enormous tests into large and medium ones. making sure our tests were not dependent on each other and the order in which they were run. </a:t>
            </a:r>
            <a:endParaRPr/>
          </a:p>
          <a:p>
            <a:pPr indent="0" lvl="0" marL="0">
              <a:spcBef>
                <a:spcPts val="0"/>
              </a:spcBef>
              <a:spcAft>
                <a:spcPts val="0"/>
              </a:spcAft>
              <a:buNone/>
            </a:pPr>
            <a:r>
              <a:rPr lang="en"/>
              <a:t>We bundled bunch of fixes into an experiment and we were able to measure  the impact.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37663ce1_53_3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4" name="Google Shape;134;g437663ce1_5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MAD (Millions of Automated Documents): had to create millions of docs to stress test Google Search Appliance and Desktop. automated word excel AIM etc.</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Scale Google’s bug DB: Whoever was maintaining it; one fine day left it under my desk as my team/product accounted for 1/5th of the bugs @ Google. and then I sped it up  to 10x (12x to be exact) via drum roll.. moving it to a datacenter from under my desk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Thankfully; Google replaced that with a better state of the art bug database. so googlers weren’t left to deal with bugs I encountered while backing up db, updating packages in the bugs DB. Yes. we must do deeper.. </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rPr lang="en">
                <a:solidFill>
                  <a:schemeClr val="dk1"/>
                </a:solidFill>
              </a:rPr>
              <a:t>Surveytool. My learning wrt how not to scale products. 20% project. App engine, Google Forms and Google+ Polls didn’t exist back then. Much to my initial joy and later dismay; it took on too much traction; that one year Google HR deduced to use it for Google’s annual survey. Within mins of the email going out; it melted.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I spent the next 2 days recovering all data happily retired the tool a month after that :)</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rPr lang="en">
                <a:solidFill>
                  <a:schemeClr val="dk1"/>
                </a:solidFill>
              </a:rPr>
              <a:t>Before Google worked on a Robot with a buddy; Learned that software is much easier than hardware to mold.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437663ce1_53_383: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73" name="Google Shape;473;g437663ce1_53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Automatically removes flaky and slow tests out of critical path (presubmit postsubmit and releases)</a:t>
            </a:r>
            <a:endParaRPr/>
          </a:p>
          <a:p>
            <a:pPr indent="0" lvl="0" marL="0" rtl="0">
              <a:spcBef>
                <a:spcPts val="0"/>
              </a:spcBef>
              <a:spcAft>
                <a:spcPts val="0"/>
              </a:spcAft>
              <a:buNone/>
            </a:pPr>
            <a:r>
              <a:rPr lang="en"/>
              <a:t>We are close to adding culprit finding; which will help us identify which cls made the test slow or flaky</a:t>
            </a:r>
            <a:endParaRPr/>
          </a:p>
          <a:p>
            <a:pPr indent="0" lvl="0" marL="0">
              <a:spcBef>
                <a:spcPts val="0"/>
              </a:spcBef>
              <a:spcAft>
                <a:spcPts val="0"/>
              </a:spcAft>
              <a:buNone/>
            </a:pPr>
            <a:r>
              <a:rPr lang="en"/>
              <a:t>This automatically logs the bug and automatically moves the tests back once they are faster and/or stable.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37663ce1_53_391:notes"/>
          <p:cNvSpPr/>
          <p:nvPr>
            <p:ph idx="2" type="sldImg"/>
          </p:nvPr>
        </p:nvSpPr>
        <p:spPr>
          <a:xfrm>
            <a:off x="381163" y="685800"/>
            <a:ext cx="6096400" cy="3429000"/>
          </a:xfrm>
          <a:custGeom>
            <a:pathLst>
              <a:path extrusionOk="0" h="120000" w="120000">
                <a:moveTo>
                  <a:pt x="0" y="0"/>
                </a:moveTo>
                <a:lnTo>
                  <a:pt x="120000" y="0"/>
                </a:lnTo>
                <a:lnTo>
                  <a:pt x="120000" y="120000"/>
                </a:lnTo>
                <a:lnTo>
                  <a:pt x="0" y="120000"/>
                </a:lnTo>
                <a:close/>
              </a:path>
            </a:pathLst>
          </a:custGeom>
        </p:spPr>
      </p:sp>
      <p:sp>
        <p:nvSpPr>
          <p:cNvPr id="482" name="Google Shape;482;g437663ce1_53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Average presubmit time is rapidly on its way down thanks to 5 min UI tests</a:t>
            </a:r>
            <a:endParaRPr/>
          </a:p>
          <a:p>
            <a:pPr indent="0" lvl="0" marL="0" rtl="0">
              <a:spcBef>
                <a:spcPts val="0"/>
              </a:spcBef>
              <a:spcAft>
                <a:spcPts val="0"/>
              </a:spcAft>
              <a:buNone/>
            </a:pPr>
            <a:r>
              <a:rPr lang="en"/>
              <a:t>Code coverage has been on the way up</a:t>
            </a:r>
            <a:endParaRPr/>
          </a:p>
          <a:p>
            <a:pPr indent="0" lvl="0" marL="0" rtl="0">
              <a:spcBef>
                <a:spcPts val="0"/>
              </a:spcBef>
              <a:spcAft>
                <a:spcPts val="0"/>
              </a:spcAft>
              <a:buNone/>
            </a:pPr>
            <a:r>
              <a:rPr lang="en"/>
              <a:t>Big focus on effective tests has helped get green cycles up</a:t>
            </a:r>
            <a:endParaRPr/>
          </a:p>
          <a:p>
            <a:pPr indent="0" lvl="0" marL="0" rtl="0">
              <a:spcBef>
                <a:spcPts val="0"/>
              </a:spcBef>
              <a:spcAft>
                <a:spcPts val="0"/>
              </a:spcAft>
              <a:buNone/>
            </a:pPr>
            <a:r>
              <a:rPr lang="en"/>
              <a:t>while submit to prod time seems to have gone up; it’s much less; on Mobile; we don’t have as many builds going to prod.</a:t>
            </a:r>
            <a:endParaRPr/>
          </a:p>
          <a:p>
            <a:pPr indent="0" lvl="0" marL="0" rtl="0">
              <a:spcBef>
                <a:spcPts val="0"/>
              </a:spcBef>
              <a:spcAft>
                <a:spcPts val="0"/>
              </a:spcAft>
              <a:buNone/>
            </a:pPr>
            <a:r>
              <a:rPr lang="en"/>
              <a:t>Total presubmit and automation; is increasing as we continue to add more tests. Reason I have it as a red is I expect us to make tests faster </a:t>
            </a:r>
            <a:endParaRPr/>
          </a:p>
          <a:p>
            <a:pPr indent="0" lvl="0" marL="0" rtl="0">
              <a:spcBef>
                <a:spcPts val="0"/>
              </a:spcBef>
              <a:spcAft>
                <a:spcPts val="0"/>
              </a:spcAft>
              <a:buNone/>
            </a:pPr>
            <a:r>
              <a:rPr lang="en"/>
              <a:t>We have had a heavy emphasis on bug hygiene to ensure we handle incoming user feedback to ensure any big issues are not missed.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437663ce1_53_39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88" name="Google Shape;488;g437663ce1_53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Fishfood: Isn’t very tasty and is barely edible. But helps build up immune system.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37663ce1_53_421: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14" name="Google Shape;514;g437663ce1_53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dogfood is common in the industry. we decided to take it a step further via fishfood</a:t>
            </a:r>
            <a:endParaRPr/>
          </a:p>
          <a:p>
            <a:pPr indent="0" lvl="0" marL="0" rtl="0">
              <a:spcBef>
                <a:spcPts val="0"/>
              </a:spcBef>
              <a:spcAft>
                <a:spcPts val="0"/>
              </a:spcAft>
              <a:buNone/>
            </a:pPr>
            <a:r>
              <a:rPr lang="en"/>
              <a:t>Fishfood is internal, confidential alpha testing. </a:t>
            </a:r>
            <a:endParaRPr/>
          </a:p>
          <a:p>
            <a:pPr indent="0" lvl="0" marL="0" rtl="0">
              <a:spcBef>
                <a:spcPts val="0"/>
              </a:spcBef>
              <a:spcAft>
                <a:spcPts val="0"/>
              </a:spcAft>
              <a:buNone/>
            </a:pPr>
            <a:r>
              <a:rPr lang="en"/>
              <a:t>Expose the goodness and the pain. Some things get fixed out of necessity.</a:t>
            </a:r>
            <a:endParaRPr/>
          </a:p>
          <a:p>
            <a:pPr indent="0" lvl="0" marL="0" rtl="0">
              <a:spcBef>
                <a:spcPts val="0"/>
              </a:spcBef>
              <a:spcAft>
                <a:spcPts val="0"/>
              </a:spcAft>
              <a:buNone/>
            </a:pPr>
            <a:r>
              <a:rPr lang="en"/>
              <a:t>Bugs like can’t send emails or can’t make posts or notifications too noisy will get fixed as they get in the team’s way itself</a:t>
            </a:r>
            <a:endParaRPr/>
          </a:p>
          <a:p>
            <a:pPr indent="0" lvl="0" marL="0" rtl="0">
              <a:spcBef>
                <a:spcPts val="0"/>
              </a:spcBef>
              <a:spcAft>
                <a:spcPts val="0"/>
              </a:spcAft>
              <a:buNone/>
            </a:pPr>
            <a:r>
              <a:rPr lang="en"/>
              <a:t>I don’t sign up to test fishfood as lots of moving pieces. In general. try to keep manual testing as hermetic in a way as possible. </a:t>
            </a:r>
            <a:endParaRPr/>
          </a:p>
          <a:p>
            <a:pPr indent="0" lvl="0" marL="0" rtl="0">
              <a:spcBef>
                <a:spcPts val="0"/>
              </a:spcBef>
              <a:spcAft>
                <a:spcPts val="0"/>
              </a:spcAft>
              <a:buNone/>
            </a:pPr>
            <a:r>
              <a:rPr lang="en"/>
              <a:t>fishfood talks to too many dev servers which are been pushed/updated all the time. </a:t>
            </a:r>
            <a:endParaRPr/>
          </a:p>
          <a:p>
            <a:pPr indent="0" lvl="0" marL="0" rtl="0">
              <a:spcBef>
                <a:spcPts val="0"/>
              </a:spcBef>
              <a:spcAft>
                <a:spcPts val="0"/>
              </a:spcAft>
              <a:buNone/>
            </a:pPr>
            <a:r>
              <a:rPr lang="en"/>
              <a:t>lot of features are not fully implemented and hence lot of noise in bugs logged. </a:t>
            </a:r>
            <a:endParaRPr/>
          </a:p>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37663ce1_53_428: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22" name="Google Shape;522;g437663ce1_53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Prioritize Releases: Grass is greener where you water more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37663ce1_53_453: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48" name="Google Shape;548;g437663ce1_53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Make postmortems a part of the culture. encourage them. learn from then. </a:t>
            </a:r>
            <a:endParaRPr/>
          </a:p>
          <a:p>
            <a:pPr indent="0" lvl="0" marL="0" rtl="0">
              <a:spcBef>
                <a:spcPts val="0"/>
              </a:spcBef>
              <a:spcAft>
                <a:spcPts val="0"/>
              </a:spcAft>
              <a:buNone/>
            </a:pPr>
            <a:r>
              <a:rPr lang="en"/>
              <a:t>Have Best portmortem of the month awards. </a:t>
            </a:r>
            <a:endParaRPr/>
          </a:p>
          <a:p>
            <a:pPr indent="0" lvl="0" marL="0" rtl="0">
              <a:spcBef>
                <a:spcPts val="0"/>
              </a:spcBef>
              <a:spcAft>
                <a:spcPts val="0"/>
              </a:spcAft>
              <a:buNone/>
            </a:pPr>
            <a:r>
              <a:rPr lang="en"/>
              <a:t>Have an onduty rotations. That helps everyone understand how the part they work on; that piece of the puzzle fits into the overall puzzle. the big picture. They have a better understanding of the stack/product from the inside out and that in turn helps them build better features and a better product. </a:t>
            </a:r>
            <a:endParaRPr/>
          </a:p>
          <a:p>
            <a:pPr indent="0" lvl="0" marL="0">
              <a:spcBef>
                <a:spcPts val="0"/>
              </a:spcBef>
              <a:spcAft>
                <a:spcPts val="0"/>
              </a:spcAft>
              <a:buNone/>
            </a:pPr>
            <a:r>
              <a:rPr lang="en"/>
              <a:t>all tech disciplines need to understand how it works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437663ce1_53_461: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57" name="Google Shape;557;g437663ce1_53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Treat Regressions as build blockers: knitting. i did this decades back in school.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i remember undoing more; than making progress.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437663ce1_53_48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83" name="Google Shape;583;g437663ce1_53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one requires a huge cultural and mindset shift. </a:t>
            </a:r>
            <a:endParaRPr/>
          </a:p>
          <a:p>
            <a:pPr indent="0" lvl="0" marL="0" rtl="0">
              <a:spcBef>
                <a:spcPts val="0"/>
              </a:spcBef>
              <a:spcAft>
                <a:spcPts val="0"/>
              </a:spcAft>
              <a:buNone/>
            </a:pPr>
            <a:r>
              <a:rPr lang="en"/>
              <a:t>I stopped doing rollbacks at Google when I crossed 1000 rollbacks. </a:t>
            </a:r>
            <a:endParaRPr/>
          </a:p>
          <a:p>
            <a:pPr indent="0" lvl="0" marL="0" rtl="0">
              <a:spcBef>
                <a:spcPts val="0"/>
              </a:spcBef>
              <a:spcAft>
                <a:spcPts val="0"/>
              </a:spcAft>
              <a:buNone/>
            </a:pPr>
            <a:r>
              <a:rPr lang="en"/>
              <a:t>Now continuous build system auto rolls back cls that don’t compile and break 1000+ targets</a:t>
            </a:r>
            <a:endParaRPr/>
          </a:p>
          <a:p>
            <a:pPr indent="0" lvl="0" marL="0">
              <a:spcBef>
                <a:spcPts val="0"/>
              </a:spcBef>
              <a:spcAft>
                <a:spcPts val="0"/>
              </a:spcAft>
              <a:buNone/>
            </a:pPr>
            <a:r>
              <a:rPr lang="en"/>
              <a:t>Most of the times; we rollback 5 cls instead of taking a speculative 10 line fix.</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437663ce1_53_493: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91" name="Google Shape;591;g437663ce1_53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remember Muphy’s Law: Anything that can go wrong will go wrong</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We carry extra pair of clothes for kids. extra copy of boarding pass. Most of us still carry some cash around and 2 credit cards when maybe all we need is our phones or watches!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37663ce1_53_518: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17" name="Google Shape;617;g437663ce1_53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222222"/>
                </a:solidFill>
                <a:highlight>
                  <a:srgbClr val="FFFFFF"/>
                </a:highlight>
              </a:rPr>
              <a:t>Again: Anything that can go wrong will go wrong.</a:t>
            </a:r>
            <a:endParaRPr>
              <a:solidFill>
                <a:srgbClr val="222222"/>
              </a:solidFill>
              <a:highlight>
                <a:srgbClr val="FFFFFF"/>
              </a:highlight>
            </a:endParaRPr>
          </a:p>
          <a:p>
            <a:pPr indent="0" lvl="0" marL="0" rtl="0">
              <a:spcBef>
                <a:spcPts val="0"/>
              </a:spcBef>
              <a:spcAft>
                <a:spcPts val="0"/>
              </a:spcAft>
              <a:buNone/>
            </a:pPr>
            <a:r>
              <a:rPr lang="en">
                <a:solidFill>
                  <a:srgbClr val="222222"/>
                </a:solidFill>
                <a:highlight>
                  <a:srgbClr val="FFFFFF"/>
                </a:highlight>
              </a:rPr>
              <a:t>Be a pessimist. Hope for the best; but expect the worst</a:t>
            </a:r>
            <a:endParaRPr>
              <a:solidFill>
                <a:srgbClr val="222222"/>
              </a:solidFill>
              <a:highlight>
                <a:srgbClr val="FFFFFF"/>
              </a:highlight>
            </a:endParaRPr>
          </a:p>
          <a:p>
            <a:pPr indent="0" lvl="0" marL="0" rtl="0">
              <a:spcBef>
                <a:spcPts val="0"/>
              </a:spcBef>
              <a:spcAft>
                <a:spcPts val="0"/>
              </a:spcAft>
              <a:buNone/>
            </a:pPr>
            <a:r>
              <a:rPr lang="en">
                <a:solidFill>
                  <a:srgbClr val="222222"/>
                </a:solidFill>
                <a:highlight>
                  <a:srgbClr val="FFFFFF"/>
                </a:highlight>
              </a:rPr>
              <a:t>Put on your tester aka how do I break things hat here.</a:t>
            </a:r>
            <a:endParaRPr>
              <a:solidFill>
                <a:srgbClr val="222222"/>
              </a:solidFill>
              <a:highlight>
                <a:srgbClr val="FFFFFF"/>
              </a:highlight>
            </a:endParaRPr>
          </a:p>
          <a:p>
            <a:pPr indent="0" lvl="0" marL="0" rtl="0">
              <a:spcBef>
                <a:spcPts val="0"/>
              </a:spcBef>
              <a:spcAft>
                <a:spcPts val="0"/>
              </a:spcAft>
              <a:buNone/>
            </a:pPr>
            <a:r>
              <a:rPr lang="en">
                <a:solidFill>
                  <a:srgbClr val="222222"/>
                </a:solidFill>
                <a:highlight>
                  <a:srgbClr val="FFFFFF"/>
                </a:highlight>
              </a:rPr>
              <a:t>Some of the things we have done here:  Missing backend testing. to help eek out hard dependencies and so that your product grcefully degrades. </a:t>
            </a:r>
            <a:endParaRPr>
              <a:solidFill>
                <a:srgbClr val="222222"/>
              </a:solidFill>
              <a:highlight>
                <a:srgbClr val="FFFFFF"/>
              </a:highlight>
            </a:endParaRPr>
          </a:p>
          <a:p>
            <a:pPr indent="0" lvl="0" marL="0" rtl="0">
              <a:spcBef>
                <a:spcPts val="0"/>
              </a:spcBef>
              <a:spcAft>
                <a:spcPts val="0"/>
              </a:spcAft>
              <a:buNone/>
            </a:pPr>
            <a:r>
              <a:rPr lang="en">
                <a:solidFill>
                  <a:srgbClr val="222222"/>
                </a:solidFill>
                <a:highlight>
                  <a:srgbClr val="FFFFFF"/>
                </a:highlight>
              </a:rPr>
              <a:t>An outage google services had earlier in the year:</a:t>
            </a:r>
            <a:endParaRPr>
              <a:solidFill>
                <a:srgbClr val="222222"/>
              </a:solidFill>
              <a:highlight>
                <a:srgbClr val="FFFFFF"/>
              </a:highlight>
            </a:endParaRPr>
          </a:p>
          <a:p>
            <a:pPr indent="0" lvl="0" marL="0" rtl="0">
              <a:spcBef>
                <a:spcPts val="0"/>
              </a:spcBef>
              <a:spcAft>
                <a:spcPts val="0"/>
              </a:spcAft>
              <a:buNone/>
            </a:pPr>
            <a:r>
              <a:rPr lang="en">
                <a:solidFill>
                  <a:srgbClr val="444444"/>
                </a:solidFill>
              </a:rPr>
              <a:t>most Google users who use logged-in services like Gmail, Google+, Calendar and Documents found they were unable to access those services for approximately 25 minutes</a:t>
            </a:r>
            <a:endParaRPr>
              <a:solidFill>
                <a:srgbClr val="222222"/>
              </a:solidFill>
              <a:highlight>
                <a:srgbClr val="FFFFFF"/>
              </a:highlight>
            </a:endParaRPr>
          </a:p>
          <a:p>
            <a:pPr indent="0" lvl="0" marL="0">
              <a:spcBef>
                <a:spcPts val="0"/>
              </a:spcBef>
              <a:spcAft>
                <a:spcPts val="0"/>
              </a:spcAft>
              <a:buNone/>
            </a:pPr>
            <a:r>
              <a:rPr lang="en">
                <a:solidFill>
                  <a:srgbClr val="222222"/>
                </a:solidFill>
                <a:highlight>
                  <a:srgbClr val="FFFFFF"/>
                </a:highlight>
              </a:rPr>
              <a:t> an internal system that generates configurations—essentially, information that tells other systems how to behave—encountered a software bug and generated an incorrect configuration. The incorrect configuration was sent to live services over the next 15 minutes, caused users’ requests for their data to be ignored, and those services, in turn, generated errors</a:t>
            </a:r>
            <a:endParaRPr>
              <a:solidFill>
                <a:srgbClr val="222222"/>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37663ce1_53_37: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2" name="Google Shape;142;g437663ce1_5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This is what we believe Test Engineering @ Google is about. </a:t>
            </a:r>
            <a:endParaRPr>
              <a:solidFill>
                <a:schemeClr val="dk1"/>
              </a:solidFill>
            </a:endParaRPr>
          </a:p>
          <a:p>
            <a:pPr indent="0" lvl="0" marL="0" rtl="0">
              <a:lnSpc>
                <a:spcPct val="115000"/>
              </a:lnSpc>
              <a:spcBef>
                <a:spcPts val="0"/>
              </a:spcBef>
              <a:spcAft>
                <a:spcPts val="0"/>
              </a:spcAft>
              <a:buNone/>
            </a:pPr>
            <a:r>
              <a:rPr lang="en">
                <a:solidFill>
                  <a:schemeClr val="dk1"/>
                </a:solidFill>
              </a:rPr>
              <a:t>Dual focus. building infrastructure and tooling that helps us test things at a scale no one else has before; and </a:t>
            </a:r>
            <a:endParaRPr>
              <a:solidFill>
                <a:schemeClr val="dk1"/>
              </a:solidFill>
            </a:endParaRPr>
          </a:p>
          <a:p>
            <a:pPr indent="0" lvl="0" marL="0" rtl="0">
              <a:lnSpc>
                <a:spcPct val="115000"/>
              </a:lnSpc>
              <a:spcBef>
                <a:spcPts val="0"/>
              </a:spcBef>
              <a:spcAft>
                <a:spcPts val="0"/>
              </a:spcAft>
              <a:buNone/>
            </a:pPr>
            <a:r>
              <a:rPr lang="en">
                <a:solidFill>
                  <a:schemeClr val="dk1"/>
                </a:solidFill>
              </a:rPr>
              <a:t>Testing and automating things right from autonomous cars to glass to how blue is this blue wrt our Photo editing software.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437663ce1_53_52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25" name="Google Shape;625;g437663ce1_53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Balance velocity and quality: Making Sangria. you can keep trying to make the perfect one; at some point you just want to drink the damn sangria.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437663ce1_53_55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1" name="Google Shape;651;g437663ce1_53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Don’t try to block releases/features. </a:t>
            </a:r>
            <a:endParaRPr/>
          </a:p>
          <a:p>
            <a:pPr indent="0" lvl="0" marL="0" rtl="0">
              <a:spcBef>
                <a:spcPts val="0"/>
              </a:spcBef>
              <a:spcAft>
                <a:spcPts val="0"/>
              </a:spcAft>
              <a:buNone/>
            </a:pPr>
            <a:r>
              <a:rPr lang="en"/>
              <a:t>Provide risk analysis and block on bugs in non-negotiable areas like ACLs, data, security, upgrades etc</a:t>
            </a:r>
            <a:endParaRPr/>
          </a:p>
          <a:p>
            <a:pPr indent="0" lvl="0" marL="0">
              <a:spcBef>
                <a:spcPts val="0"/>
              </a:spcBef>
              <a:spcAft>
                <a:spcPts val="0"/>
              </a:spcAft>
              <a:buNone/>
            </a:pPr>
            <a:r>
              <a:rPr lang="en"/>
              <a:t>Get power users involved in helping find corner cases. This also helps get great feedback from end users on what they like/dislike about the product; which in turn helps pivot the product in the right direction.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437663ce1_53_557: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9" name="Google Shape;659;g437663ce1_53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This was our journey</a:t>
            </a:r>
            <a:endParaRPr/>
          </a:p>
          <a:p>
            <a:pPr indent="0" lvl="0" marL="0" rtl="0">
              <a:spcBef>
                <a:spcPts val="0"/>
              </a:spcBef>
              <a:spcAft>
                <a:spcPts val="0"/>
              </a:spcAft>
              <a:buClr>
                <a:schemeClr val="dk1"/>
              </a:buClr>
              <a:buSzPts val="1100"/>
              <a:buFont typeface="Arial"/>
              <a:buNone/>
            </a:pPr>
            <a:r>
              <a:rPr lang="en"/>
              <a:t>If you have worked with me over the last 5 years @ Google; this will be boring to you as you have probably heard me say a lot of these things and see me drive a lot of these practices in my daily work and how my teams approach testing.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37663ce1_53_582: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85" name="Google Shape;685;g437663ce1_53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graph shouldn’t surprise anyone. Majority of our usage comes from mobile. </a:t>
            </a:r>
            <a:endParaRPr/>
          </a:p>
          <a:p>
            <a:pPr indent="0" lvl="0" marL="0">
              <a:spcBef>
                <a:spcPts val="0"/>
              </a:spcBef>
              <a:spcAft>
                <a:spcPts val="0"/>
              </a:spcAft>
              <a:buNone/>
            </a:pPr>
            <a:r>
              <a:rPr lang="en"/>
              <a:t>Over the last couple of years we have started to adapted our test strategies for mobile, including retooling our test infrastructure for mobile.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37663ce1_53_591: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95" name="Google Shape;695;g437663ce1_53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Mobile Development imposes a lot of constraints and we have to adapt our test strategy accordingly. For example:</a:t>
            </a:r>
            <a:endParaRPr/>
          </a:p>
          <a:p>
            <a:pPr indent="0" lvl="0" marL="0" rtl="0">
              <a:spcBef>
                <a:spcPts val="0"/>
              </a:spcBef>
              <a:spcAft>
                <a:spcPts val="0"/>
              </a:spcAft>
              <a:buNone/>
            </a:pPr>
            <a:r>
              <a:t/>
            </a:r>
            <a:endParaRPr/>
          </a:p>
          <a:p>
            <a:pPr indent="-317500" lvl="0" marL="457200" rtl="0">
              <a:spcBef>
                <a:spcPts val="0"/>
              </a:spcBef>
              <a:spcAft>
                <a:spcPts val="0"/>
              </a:spcAft>
              <a:buSzPts val="1400"/>
              <a:buAutoNum type="arabicPeriod"/>
            </a:pPr>
            <a:r>
              <a:rPr lang="en"/>
              <a:t>We cannot update apps on our user’s devices daily. Each app update costs money and consumes battery. </a:t>
            </a:r>
            <a:endParaRPr/>
          </a:p>
          <a:p>
            <a:pPr indent="-317500" lvl="0" marL="457200" rtl="0">
              <a:spcBef>
                <a:spcPts val="0"/>
              </a:spcBef>
              <a:spcAft>
                <a:spcPts val="0"/>
              </a:spcAft>
              <a:buSzPts val="1400"/>
              <a:buAutoNum type="arabicPeriod"/>
            </a:pPr>
            <a:r>
              <a:rPr lang="en"/>
              <a:t>Making our mobile app tests run faster is a big challenge due to the low resource environment.</a:t>
            </a:r>
            <a:endParaRPr/>
          </a:p>
          <a:p>
            <a:pPr indent="-317500" lvl="0" marL="457200" rtl="0">
              <a:spcBef>
                <a:spcPts val="0"/>
              </a:spcBef>
              <a:spcAft>
                <a:spcPts val="0"/>
              </a:spcAft>
              <a:buSzPts val="1400"/>
              <a:buAutoNum type="arabicPeriod"/>
            </a:pPr>
            <a:r>
              <a:rPr lang="en"/>
              <a:t>App performance on mobile matters a lot. Do not want to drain user’s phone batteries or cause high cellular data usage.</a:t>
            </a:r>
            <a:endParaRPr/>
          </a:p>
          <a:p>
            <a:pPr indent="-317500" lvl="0" marL="457200">
              <a:spcBef>
                <a:spcPts val="0"/>
              </a:spcBef>
              <a:spcAft>
                <a:spcPts val="0"/>
              </a:spcAft>
              <a:buSzPts val="1400"/>
              <a:buAutoNum type="arabicPeriod"/>
            </a:pPr>
            <a:r>
              <a:rPr lang="en"/>
              <a:t>Integration testing needs to be rethought for mobile.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437663ce1_53_598: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03" name="Google Shape;703;g437663ce1_53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Lastly; the steps I outlined are a combination of cultural, tooling and a combination of both.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37663ce1_53_4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2" name="Google Shape;152;g437663ce1_5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Of course it’s Google; the land of Chrome, Gmail, Youtube.. free food.. shuttles.. best place to work.. Google makes so many cool products. I am sure. it’s fun to code within Google and it is depending on your definition of fun and what codebase you are working with. </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37663ce1_53_53: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0" name="Google Shape;160;g437663ce1_5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Complex products, integrations, legacy code bases.. </a:t>
            </a:r>
            <a:endParaRPr/>
          </a:p>
          <a:p>
            <a:pPr indent="0" lvl="0" marL="0" rtl="0">
              <a:spcBef>
                <a:spcPts val="0"/>
              </a:spcBef>
              <a:spcAft>
                <a:spcPts val="0"/>
              </a:spcAft>
              <a:buClr>
                <a:schemeClr val="dk1"/>
              </a:buClr>
              <a:buSzPts val="1100"/>
              <a:buFont typeface="Arial"/>
              <a:buNone/>
            </a:pPr>
            <a:r>
              <a:rPr lang="en"/>
              <a:t>remember when I had to add a feature in Gmail 5 years back: google feedback in Gmail; It took me almost 2 month to do so. </a:t>
            </a:r>
            <a:endParaRPr/>
          </a:p>
          <a:p>
            <a:pPr indent="0" lvl="0" marL="0" rtl="0">
              <a:spcBef>
                <a:spcPts val="0"/>
              </a:spcBef>
              <a:spcAft>
                <a:spcPts val="0"/>
              </a:spcAft>
              <a:buClr>
                <a:schemeClr val="dk1"/>
              </a:buClr>
              <a:buSzPts val="1100"/>
              <a:buFont typeface="Arial"/>
              <a:buNone/>
            </a:pPr>
            <a:r>
              <a:rPr lang="en"/>
              <a:t>had to create a separate module (every feature in Gmail is a module); had  to refactor another another module, deal with race conditions; had to lazily load the js; had to keep the additional javascript to a bare minimum. write unit tests; write the automated UI test. </a:t>
            </a:r>
            <a:endParaRPr/>
          </a:p>
          <a:p>
            <a:pPr indent="0" lvl="0" marL="0" rtl="0">
              <a:spcBef>
                <a:spcPts val="0"/>
              </a:spcBef>
              <a:spcAft>
                <a:spcPts val="0"/>
              </a:spcAft>
              <a:buClr>
                <a:schemeClr val="dk1"/>
              </a:buClr>
              <a:buSzPts val="1100"/>
              <a:buFont typeface="Arial"/>
              <a:buNone/>
            </a:pPr>
            <a:r>
              <a:rPr lang="en"/>
              <a:t>I had a set of rules I had set for all feature additions to Gmail and I revised them after this experience :)</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37663ce1_53_6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8" name="Google Shape;168;g437663ce1_5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I have been tracking this data for the last few years. and my assumption was that this would slow down as we kept hiring more folks. </a:t>
            </a:r>
            <a:endParaRPr/>
          </a:p>
          <a:p>
            <a:pPr indent="0" lvl="0" marL="0" rtl="0">
              <a:spcBef>
                <a:spcPts val="0"/>
              </a:spcBef>
              <a:spcAft>
                <a:spcPts val="0"/>
              </a:spcAft>
              <a:buClr>
                <a:schemeClr val="dk1"/>
              </a:buClr>
              <a:buSzPts val="1100"/>
              <a:buFont typeface="Arial"/>
              <a:buNone/>
            </a:pPr>
            <a:r>
              <a:rPr lang="en"/>
              <a:t>It hasn’t. </a:t>
            </a:r>
            <a:endParaRPr/>
          </a:p>
          <a:p>
            <a:pPr indent="0" lvl="0" marL="0" rtl="0">
              <a:spcBef>
                <a:spcPts val="0"/>
              </a:spcBef>
              <a:spcAft>
                <a:spcPts val="0"/>
              </a:spcAft>
              <a:buClr>
                <a:schemeClr val="dk1"/>
              </a:buClr>
              <a:buSzPts val="1100"/>
              <a:buFont typeface="Arial"/>
              <a:buNone/>
            </a:pPr>
            <a:r>
              <a:rPr lang="en"/>
              <a:t>As you can see in the graphs; things get really exciting in Nov; before the holidays. have no idea why we still have 10K+ cls checked in over Dec. who are all these ppl!</a:t>
            </a:r>
            <a:endParaRPr/>
          </a:p>
          <a:p>
            <a:pPr indent="0" lvl="0" marL="0" rtl="0">
              <a:spcBef>
                <a:spcPts val="0"/>
              </a:spcBef>
              <a:spcAft>
                <a:spcPts val="0"/>
              </a:spcAft>
              <a:buClr>
                <a:schemeClr val="dk1"/>
              </a:buClr>
              <a:buSzPts val="1100"/>
              <a:buFont typeface="Arial"/>
              <a:buNone/>
            </a:pPr>
            <a:r>
              <a:rPr lang="en"/>
              <a:t>and then you see the bumps post holidays and before IO.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Lastly; if anything I now expect these numbers to grow even more with Google (as the rest of the industry) getting more actively in Mobile App development. </a:t>
            </a:r>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37663ce1_53_67: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6" name="Google Shape;176;g437663ce1_5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Newer teams; newer projects like Fiber, Google x projects, increased efficiency wrt presubmits and postsubmits, higher velocity have led to teams building more products and shipping them more frequently. </a:t>
            </a:r>
            <a:endParaRPr/>
          </a:p>
          <a:p>
            <a:pPr indent="0" lvl="0" marL="0" rtl="0">
              <a:spcBef>
                <a:spcPts val="0"/>
              </a:spcBef>
              <a:spcAft>
                <a:spcPts val="0"/>
              </a:spcAft>
              <a:buClr>
                <a:schemeClr val="dk1"/>
              </a:buClr>
              <a:buSzPts val="1100"/>
              <a:buFont typeface="Arial"/>
              <a:buNone/>
            </a:pPr>
            <a:r>
              <a:rPr lang="en"/>
              <a:t>One of the other reasons we are doing more releases is we are aggressively going Mobile first ; we are buiding our apps in more platforms: Android iOS, Mobile Basic.</a:t>
            </a:r>
            <a:endParaRPr/>
          </a:p>
          <a:p>
            <a:pPr indent="0" lvl="0" marL="0" rtl="0">
              <a:spcBef>
                <a:spcPts val="0"/>
              </a:spcBef>
              <a:spcAft>
                <a:spcPts val="0"/>
              </a:spcAft>
              <a:buClr>
                <a:schemeClr val="dk1"/>
              </a:buClr>
              <a:buSzPts val="1100"/>
              <a:buFont typeface="Arial"/>
              <a:buNone/>
            </a:pPr>
            <a:r>
              <a:rPr lang="en"/>
              <a:t>It is also a testament to the Release Engineers @ Google with how well they have automated the release process/tooling that a lot of teams can self sustain themselves wrt their release needs. and of course Our SREs are the best. They ensure Google is always up and most of our products infrastructures have very high availability. Google publishes these numbers. </a:t>
            </a:r>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37663ce1_53_7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4" name="Google Shape;184;g437663ce1_5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Few years back on Gmail; we realized while we had weekly releases; we were getting releases out to prod every 3 weeks.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We set a goal to iterate faster and we decided to embark on the journey of daily releases.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One e.g. motivator was a latency issue in IE related to adding a pseudo hover rule which triggers a reevaluation of style rules every time the cursor is moved from one element to another and in case of IE it was trigger all rules. We had a sophisticated latency regression system which was capable of detecting 25 ms regressions; but that didn’t notice this as we didn’t have hover related automation. We had to use prod for narrowing down cl delta and the iterations; given the 3 week cltoprod took us almost a quarter to find the culprit cl.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10" name="Google Shape;10;p2"/>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12"/>
          <p:cNvSpPr txBox="1"/>
          <p:nvPr>
            <p:ph type="title"/>
          </p:nvPr>
        </p:nvSpPr>
        <p:spPr>
          <a:xfrm>
            <a:off x="274300" y="205725"/>
            <a:ext cx="8595300" cy="617100"/>
          </a:xfrm>
          <a:prstGeom prst="rect">
            <a:avLst/>
          </a:prstGeom>
          <a:noFill/>
          <a:ln>
            <a:noFill/>
          </a:ln>
        </p:spPr>
        <p:txBody>
          <a:bodyPr anchorCtr="0" anchor="t" bIns="91425" lIns="91425" spcFirstLastPara="1" rIns="91425" wrap="square" tIns="91425"/>
          <a:lstStyle>
            <a:lvl1pPr lvl="0">
              <a:spcBef>
                <a:spcPts val="0"/>
              </a:spcBef>
              <a:spcAft>
                <a:spcPts val="0"/>
              </a:spcAft>
              <a:buNone/>
              <a:defRPr sz="3200">
                <a:solidFill>
                  <a:srgbClr val="333333"/>
                </a:solidFill>
              </a:defRPr>
            </a:lvl1pPr>
          </a:lstStyle>
          <a:p/>
        </p:txBody>
      </p:sp>
      <p:sp>
        <p:nvSpPr>
          <p:cNvPr id="33" name="Google Shape;33;p12"/>
          <p:cNvSpPr txBox="1"/>
          <p:nvPr>
            <p:ph idx="1" type="body"/>
          </p:nvPr>
        </p:nvSpPr>
        <p:spPr>
          <a:xfrm>
            <a:off x="274300" y="1234425"/>
            <a:ext cx="4023300" cy="37032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2000">
                <a:solidFill>
                  <a:srgbClr val="333333"/>
                </a:solidFill>
              </a:defRPr>
            </a:lvl1pPr>
            <a:lvl2pPr indent="-317500" lvl="1" marL="914400">
              <a:spcBef>
                <a:spcPts val="0"/>
              </a:spcBef>
              <a:spcAft>
                <a:spcPts val="0"/>
              </a:spcAft>
              <a:buSzPts val="1400"/>
              <a:buChar char="○"/>
              <a:defRPr sz="2000">
                <a:solidFill>
                  <a:srgbClr val="333333"/>
                </a:solidFill>
              </a:defRPr>
            </a:lvl2pPr>
            <a:lvl3pPr indent="-317500" lvl="2" marL="1371600">
              <a:spcBef>
                <a:spcPts val="0"/>
              </a:spcBef>
              <a:spcAft>
                <a:spcPts val="0"/>
              </a:spcAft>
              <a:buSzPts val="1400"/>
              <a:buChar char="■"/>
              <a:defRPr sz="2000">
                <a:solidFill>
                  <a:srgbClr val="333333"/>
                </a:solidFill>
              </a:defRPr>
            </a:lvl3pPr>
            <a:lvl4pPr indent="-317500" lvl="3" marL="1828800">
              <a:spcBef>
                <a:spcPts val="0"/>
              </a:spcBef>
              <a:spcAft>
                <a:spcPts val="0"/>
              </a:spcAft>
              <a:buSzPts val="1400"/>
              <a:buChar char="●"/>
              <a:defRPr sz="2000">
                <a:solidFill>
                  <a:srgbClr val="333333"/>
                </a:solidFill>
              </a:defRPr>
            </a:lvl4pPr>
            <a:lvl5pPr indent="-317500" lvl="4" marL="2286000">
              <a:spcBef>
                <a:spcPts val="0"/>
              </a:spcBef>
              <a:spcAft>
                <a:spcPts val="0"/>
              </a:spcAft>
              <a:buSzPts val="1400"/>
              <a:buChar char="○"/>
              <a:defRPr sz="2000">
                <a:solidFill>
                  <a:srgbClr val="333333"/>
                </a:solidFill>
              </a:defRPr>
            </a:lvl5pPr>
            <a:lvl6pPr indent="-317500" lvl="5" marL="2743200">
              <a:spcBef>
                <a:spcPts val="0"/>
              </a:spcBef>
              <a:spcAft>
                <a:spcPts val="0"/>
              </a:spcAft>
              <a:buSzPts val="1400"/>
              <a:buChar char="■"/>
              <a:defRPr sz="2000">
                <a:solidFill>
                  <a:srgbClr val="333333"/>
                </a:solidFill>
              </a:defRPr>
            </a:lvl6pPr>
            <a:lvl7pPr indent="-317500" lvl="6" marL="3200400">
              <a:spcBef>
                <a:spcPts val="0"/>
              </a:spcBef>
              <a:spcAft>
                <a:spcPts val="0"/>
              </a:spcAft>
              <a:buSzPts val="1400"/>
              <a:buChar char="●"/>
              <a:defRPr sz="2000">
                <a:solidFill>
                  <a:srgbClr val="333333"/>
                </a:solidFill>
              </a:defRPr>
            </a:lvl7pPr>
            <a:lvl8pPr indent="-317500" lvl="7" marL="3657600">
              <a:spcBef>
                <a:spcPts val="0"/>
              </a:spcBef>
              <a:spcAft>
                <a:spcPts val="0"/>
              </a:spcAft>
              <a:buSzPts val="1400"/>
              <a:buChar char="○"/>
              <a:defRPr sz="2000">
                <a:solidFill>
                  <a:srgbClr val="333333"/>
                </a:solidFill>
              </a:defRPr>
            </a:lvl8pPr>
            <a:lvl9pPr indent="-317500" lvl="8" marL="4114800">
              <a:spcBef>
                <a:spcPts val="0"/>
              </a:spcBef>
              <a:spcAft>
                <a:spcPts val="0"/>
              </a:spcAft>
              <a:buSzPts val="1400"/>
              <a:buChar char="■"/>
              <a:defRPr sz="2000">
                <a:solidFill>
                  <a:srgbClr val="333333"/>
                </a:solidFill>
              </a:defRPr>
            </a:lvl9pPr>
          </a:lstStyle>
          <a:p/>
        </p:txBody>
      </p:sp>
      <p:sp>
        <p:nvSpPr>
          <p:cNvPr id="34" name="Google Shape;34;p12"/>
          <p:cNvSpPr txBox="1"/>
          <p:nvPr>
            <p:ph idx="2" type="body"/>
          </p:nvPr>
        </p:nvSpPr>
        <p:spPr>
          <a:xfrm>
            <a:off x="4846300" y="1234425"/>
            <a:ext cx="4023300" cy="37032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2000">
                <a:solidFill>
                  <a:srgbClr val="333333"/>
                </a:solidFill>
              </a:defRPr>
            </a:lvl1pPr>
            <a:lvl2pPr indent="-317500" lvl="1" marL="914400">
              <a:spcBef>
                <a:spcPts val="0"/>
              </a:spcBef>
              <a:spcAft>
                <a:spcPts val="0"/>
              </a:spcAft>
              <a:buSzPts val="1400"/>
              <a:buChar char="○"/>
              <a:defRPr sz="2000">
                <a:solidFill>
                  <a:srgbClr val="333333"/>
                </a:solidFill>
              </a:defRPr>
            </a:lvl2pPr>
            <a:lvl3pPr indent="-317500" lvl="2" marL="1371600">
              <a:spcBef>
                <a:spcPts val="0"/>
              </a:spcBef>
              <a:spcAft>
                <a:spcPts val="0"/>
              </a:spcAft>
              <a:buSzPts val="1400"/>
              <a:buChar char="■"/>
              <a:defRPr sz="2000">
                <a:solidFill>
                  <a:srgbClr val="333333"/>
                </a:solidFill>
              </a:defRPr>
            </a:lvl3pPr>
            <a:lvl4pPr indent="-317500" lvl="3" marL="1828800">
              <a:spcBef>
                <a:spcPts val="0"/>
              </a:spcBef>
              <a:spcAft>
                <a:spcPts val="0"/>
              </a:spcAft>
              <a:buSzPts val="1400"/>
              <a:buChar char="●"/>
              <a:defRPr sz="2000">
                <a:solidFill>
                  <a:srgbClr val="333333"/>
                </a:solidFill>
              </a:defRPr>
            </a:lvl4pPr>
            <a:lvl5pPr indent="-317500" lvl="4" marL="2286000">
              <a:spcBef>
                <a:spcPts val="0"/>
              </a:spcBef>
              <a:spcAft>
                <a:spcPts val="0"/>
              </a:spcAft>
              <a:buSzPts val="1400"/>
              <a:buChar char="○"/>
              <a:defRPr sz="2000">
                <a:solidFill>
                  <a:srgbClr val="333333"/>
                </a:solidFill>
              </a:defRPr>
            </a:lvl5pPr>
            <a:lvl6pPr indent="-317500" lvl="5" marL="2743200">
              <a:spcBef>
                <a:spcPts val="0"/>
              </a:spcBef>
              <a:spcAft>
                <a:spcPts val="0"/>
              </a:spcAft>
              <a:buSzPts val="1400"/>
              <a:buChar char="■"/>
              <a:defRPr sz="2000">
                <a:solidFill>
                  <a:srgbClr val="333333"/>
                </a:solidFill>
              </a:defRPr>
            </a:lvl6pPr>
            <a:lvl7pPr indent="-317500" lvl="6" marL="3200400">
              <a:spcBef>
                <a:spcPts val="0"/>
              </a:spcBef>
              <a:spcAft>
                <a:spcPts val="0"/>
              </a:spcAft>
              <a:buSzPts val="1400"/>
              <a:buChar char="●"/>
              <a:defRPr sz="2000">
                <a:solidFill>
                  <a:srgbClr val="333333"/>
                </a:solidFill>
              </a:defRPr>
            </a:lvl7pPr>
            <a:lvl8pPr indent="-317500" lvl="7" marL="3657600">
              <a:spcBef>
                <a:spcPts val="0"/>
              </a:spcBef>
              <a:spcAft>
                <a:spcPts val="0"/>
              </a:spcAft>
              <a:buSzPts val="1400"/>
              <a:buChar char="○"/>
              <a:defRPr sz="2000">
                <a:solidFill>
                  <a:srgbClr val="333333"/>
                </a:solidFill>
              </a:defRPr>
            </a:lvl8pPr>
            <a:lvl9pPr indent="-317500" lvl="8" marL="4114800">
              <a:spcBef>
                <a:spcPts val="0"/>
              </a:spcBef>
              <a:spcAft>
                <a:spcPts val="0"/>
              </a:spcAft>
              <a:buSzPts val="1400"/>
              <a:buChar char="■"/>
              <a:defRPr sz="2000">
                <a:solidFill>
                  <a:srgbClr val="33333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5" name="Shape 35"/>
        <p:cNvGrpSpPr/>
        <p:nvPr/>
      </p:nvGrpSpPr>
      <p:grpSpPr>
        <a:xfrm>
          <a:off x="0" y="0"/>
          <a:ext cx="0" cy="0"/>
          <a:chOff x="0" y="0"/>
          <a:chExt cx="0" cy="0"/>
        </a:xfrm>
      </p:grpSpPr>
      <p:sp>
        <p:nvSpPr>
          <p:cNvPr id="36" name="Google Shape;36;p13"/>
          <p:cNvSpPr txBox="1"/>
          <p:nvPr>
            <p:ph idx="1" type="body"/>
          </p:nvPr>
        </p:nvSpPr>
        <p:spPr>
          <a:xfrm>
            <a:off x="274300" y="4526269"/>
            <a:ext cx="8595300" cy="411600"/>
          </a:xfrm>
          <a:prstGeom prst="rect">
            <a:avLst/>
          </a:prstGeom>
          <a:noFill/>
          <a:ln>
            <a:noFill/>
          </a:ln>
        </p:spPr>
        <p:txBody>
          <a:bodyPr anchorCtr="0" anchor="t" bIns="91425" lIns="91425" spcFirstLastPara="1" rIns="91425" wrap="square" tIns="91425"/>
          <a:lstStyle>
            <a:lvl1pPr indent="-317500" lvl="0" marL="457200" algn="ctr">
              <a:spcBef>
                <a:spcPts val="0"/>
              </a:spcBef>
              <a:spcAft>
                <a:spcPts val="0"/>
              </a:spcAft>
              <a:buSzPts val="1400"/>
              <a:buChar char="●"/>
              <a:defRPr sz="2400">
                <a:solidFill>
                  <a:srgbClr val="333333"/>
                </a:solidFill>
              </a:defRPr>
            </a:lvl1pPr>
            <a:lvl2pPr indent="-317500" lvl="1" marL="914400" algn="ctr">
              <a:spcBef>
                <a:spcPts val="0"/>
              </a:spcBef>
              <a:spcAft>
                <a:spcPts val="0"/>
              </a:spcAft>
              <a:buSzPts val="1400"/>
              <a:buChar char="○"/>
              <a:defRPr sz="2400">
                <a:solidFill>
                  <a:srgbClr val="333333"/>
                </a:solidFill>
              </a:defRPr>
            </a:lvl2pPr>
            <a:lvl3pPr indent="-317500" lvl="2" marL="1371600" algn="ctr">
              <a:spcBef>
                <a:spcPts val="0"/>
              </a:spcBef>
              <a:spcAft>
                <a:spcPts val="0"/>
              </a:spcAft>
              <a:buSzPts val="1400"/>
              <a:buChar char="■"/>
              <a:defRPr sz="2400">
                <a:solidFill>
                  <a:srgbClr val="333333"/>
                </a:solidFill>
              </a:defRPr>
            </a:lvl3pPr>
            <a:lvl4pPr indent="-317500" lvl="3" marL="1828800" algn="ctr">
              <a:spcBef>
                <a:spcPts val="0"/>
              </a:spcBef>
              <a:spcAft>
                <a:spcPts val="0"/>
              </a:spcAft>
              <a:buSzPts val="1400"/>
              <a:buChar char="●"/>
              <a:defRPr sz="2400">
                <a:solidFill>
                  <a:srgbClr val="333333"/>
                </a:solidFill>
              </a:defRPr>
            </a:lvl4pPr>
            <a:lvl5pPr indent="-317500" lvl="4" marL="2286000" algn="ctr">
              <a:spcBef>
                <a:spcPts val="0"/>
              </a:spcBef>
              <a:spcAft>
                <a:spcPts val="0"/>
              </a:spcAft>
              <a:buSzPts val="1400"/>
              <a:buChar char="○"/>
              <a:defRPr sz="2400">
                <a:solidFill>
                  <a:srgbClr val="333333"/>
                </a:solidFill>
              </a:defRPr>
            </a:lvl5pPr>
            <a:lvl6pPr indent="-317500" lvl="5" marL="2743200" algn="ctr">
              <a:spcBef>
                <a:spcPts val="0"/>
              </a:spcBef>
              <a:spcAft>
                <a:spcPts val="0"/>
              </a:spcAft>
              <a:buSzPts val="1400"/>
              <a:buChar char="■"/>
              <a:defRPr sz="2400">
                <a:solidFill>
                  <a:srgbClr val="333333"/>
                </a:solidFill>
              </a:defRPr>
            </a:lvl6pPr>
            <a:lvl7pPr indent="-317500" lvl="6" marL="3200400" algn="ctr">
              <a:spcBef>
                <a:spcPts val="0"/>
              </a:spcBef>
              <a:spcAft>
                <a:spcPts val="0"/>
              </a:spcAft>
              <a:buSzPts val="1400"/>
              <a:buChar char="●"/>
              <a:defRPr sz="2400">
                <a:solidFill>
                  <a:srgbClr val="333333"/>
                </a:solidFill>
              </a:defRPr>
            </a:lvl7pPr>
            <a:lvl8pPr indent="-317500" lvl="7" marL="3657600" algn="ctr">
              <a:spcBef>
                <a:spcPts val="0"/>
              </a:spcBef>
              <a:spcAft>
                <a:spcPts val="0"/>
              </a:spcAft>
              <a:buSzPts val="1400"/>
              <a:buChar char="○"/>
              <a:defRPr sz="2400">
                <a:solidFill>
                  <a:srgbClr val="333333"/>
                </a:solidFill>
              </a:defRPr>
            </a:lvl8pPr>
            <a:lvl9pPr indent="-317500" lvl="8" marL="4114800" algn="ctr">
              <a:spcBef>
                <a:spcPts val="0"/>
              </a:spcBef>
              <a:spcAft>
                <a:spcPts val="0"/>
              </a:spcAft>
              <a:buSzPts val="1400"/>
              <a:buChar char="■"/>
              <a:defRPr sz="2400">
                <a:solidFill>
                  <a:srgbClr val="333333"/>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0" name="Shape 40"/>
        <p:cNvGrpSpPr/>
        <p:nvPr/>
      </p:nvGrpSpPr>
      <p:grpSpPr>
        <a:xfrm>
          <a:off x="0" y="0"/>
          <a:ext cx="0" cy="0"/>
          <a:chOff x="0" y="0"/>
          <a:chExt cx="0" cy="0"/>
        </a:xfrm>
      </p:grpSpPr>
      <p:sp>
        <p:nvSpPr>
          <p:cNvPr id="41" name="Google Shape;41;p15"/>
          <p:cNvSpPr txBox="1"/>
          <p:nvPr>
            <p:ph type="ctrTitle"/>
          </p:nvPr>
        </p:nvSpPr>
        <p:spPr>
          <a:xfrm>
            <a:off x="685800" y="1583342"/>
            <a:ext cx="7772400" cy="1159856"/>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42" name="Google Shape;42;p15"/>
          <p:cNvSpPr txBox="1"/>
          <p:nvPr>
            <p:ph idx="1" type="subTitle"/>
          </p:nvPr>
        </p:nvSpPr>
        <p:spPr>
          <a:xfrm>
            <a:off x="685800" y="2840054"/>
            <a:ext cx="7772400" cy="784738"/>
          </a:xfrm>
          <a:prstGeom prst="rect">
            <a:avLst/>
          </a:prstGeom>
        </p:spPr>
        <p:txBody>
          <a:bodyPr anchorCtr="0" anchor="t" bIns="91425" lIns="91425" spcFirstLastPara="1" rIns="91425" wrap="square" tIns="91425"/>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3" name="Shape 43"/>
        <p:cNvGrpSpPr/>
        <p:nvPr/>
      </p:nvGrpSpPr>
      <p:grpSpPr>
        <a:xfrm>
          <a:off x="0" y="0"/>
          <a:ext cx="0" cy="0"/>
          <a:chOff x="0" y="0"/>
          <a:chExt cx="0" cy="0"/>
        </a:xfrm>
      </p:grpSpPr>
      <p:sp>
        <p:nvSpPr>
          <p:cNvPr id="44" name="Google Shape;44;p16"/>
          <p:cNvSpPr txBox="1"/>
          <p:nvPr>
            <p:ph type="title"/>
          </p:nvPr>
        </p:nvSpPr>
        <p:spPr>
          <a:xfrm>
            <a:off x="457200" y="205978"/>
            <a:ext cx="8229600" cy="85725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5" name="Google Shape;45;p16"/>
          <p:cNvSpPr txBox="1"/>
          <p:nvPr>
            <p:ph idx="1" type="body"/>
          </p:nvPr>
        </p:nvSpPr>
        <p:spPr>
          <a:xfrm>
            <a:off x="457200" y="1200150"/>
            <a:ext cx="8229600" cy="3725681"/>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6" name="Shape 46"/>
        <p:cNvGrpSpPr/>
        <p:nvPr/>
      </p:nvGrpSpPr>
      <p:grpSpPr>
        <a:xfrm>
          <a:off x="0" y="0"/>
          <a:ext cx="0" cy="0"/>
          <a:chOff x="0" y="0"/>
          <a:chExt cx="0" cy="0"/>
        </a:xfrm>
      </p:grpSpPr>
      <p:sp>
        <p:nvSpPr>
          <p:cNvPr id="47" name="Google Shape;47;p17"/>
          <p:cNvSpPr txBox="1"/>
          <p:nvPr>
            <p:ph type="title"/>
          </p:nvPr>
        </p:nvSpPr>
        <p:spPr>
          <a:xfrm>
            <a:off x="457200" y="205978"/>
            <a:ext cx="8229600" cy="85725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8" name="Google Shape;48;p17"/>
          <p:cNvSpPr txBox="1"/>
          <p:nvPr>
            <p:ph idx="1" type="body"/>
          </p:nvPr>
        </p:nvSpPr>
        <p:spPr>
          <a:xfrm>
            <a:off x="457200" y="1200150"/>
            <a:ext cx="3994526" cy="3725681"/>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9" name="Google Shape;49;p17"/>
          <p:cNvSpPr txBox="1"/>
          <p:nvPr>
            <p:ph idx="2" type="body"/>
          </p:nvPr>
        </p:nvSpPr>
        <p:spPr>
          <a:xfrm>
            <a:off x="4692274" y="1200150"/>
            <a:ext cx="3994526" cy="3725681"/>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18"/>
          <p:cNvSpPr txBox="1"/>
          <p:nvPr>
            <p:ph type="title"/>
          </p:nvPr>
        </p:nvSpPr>
        <p:spPr>
          <a:xfrm>
            <a:off x="457200" y="205978"/>
            <a:ext cx="8229600" cy="85725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9"/>
          <p:cNvSpPr txBox="1"/>
          <p:nvPr>
            <p:ph idx="1" type="body"/>
          </p:nvPr>
        </p:nvSpPr>
        <p:spPr>
          <a:xfrm>
            <a:off x="457200" y="4406309"/>
            <a:ext cx="8229600" cy="51952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8" name="Shape 58"/>
        <p:cNvGrpSpPr/>
        <p:nvPr/>
      </p:nvGrpSpPr>
      <p:grpSpPr>
        <a:xfrm>
          <a:off x="0" y="0"/>
          <a:ext cx="0" cy="0"/>
          <a:chOff x="0" y="0"/>
          <a:chExt cx="0" cy="0"/>
        </a:xfrm>
      </p:grpSpPr>
      <p:sp>
        <p:nvSpPr>
          <p:cNvPr id="59" name="Google Shape;59;p22"/>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22"/>
          <p:cNvSpPr txBox="1"/>
          <p:nvPr>
            <p:ph idx="1" type="subTitle"/>
          </p:nvPr>
        </p:nvSpPr>
        <p:spPr>
          <a:xfrm>
            <a:off x="685800" y="2840054"/>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2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3" name="Google Shape;63;p23"/>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3" name="Google Shape;13;p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4" name="Shape 64"/>
        <p:cNvGrpSpPr/>
        <p:nvPr/>
      </p:nvGrpSpPr>
      <p:grpSpPr>
        <a:xfrm>
          <a:off x="0" y="0"/>
          <a:ext cx="0" cy="0"/>
          <a:chOff x="0" y="0"/>
          <a:chExt cx="0" cy="0"/>
        </a:xfrm>
      </p:grpSpPr>
      <p:sp>
        <p:nvSpPr>
          <p:cNvPr id="65" name="Google Shape;65;p2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6" name="Google Shape;66;p2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7" name="Google Shape;67;p24"/>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2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2" name="Shape 7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type="vertTitleAndTx">
  <p:cSld name="VERTICAL_TITLE_AND_VERTICAL_TEXT">
    <p:spTree>
      <p:nvGrpSpPr>
        <p:cNvPr id="78" name="Shape 78"/>
        <p:cNvGrpSpPr/>
        <p:nvPr/>
      </p:nvGrpSpPr>
      <p:grpSpPr>
        <a:xfrm>
          <a:off x="0" y="0"/>
          <a:ext cx="0" cy="0"/>
          <a:chOff x="0" y="0"/>
          <a:chExt cx="0" cy="0"/>
        </a:xfrm>
      </p:grpSpPr>
      <p:sp>
        <p:nvSpPr>
          <p:cNvPr id="79" name="Google Shape;79;p29"/>
          <p:cNvSpPr txBox="1"/>
          <p:nvPr>
            <p:ph type="title"/>
          </p:nvPr>
        </p:nvSpPr>
        <p:spPr>
          <a:xfrm rot="5400000">
            <a:off x="5463750" y="1371629"/>
            <a:ext cx="4388700" cy="2057400"/>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Char char="●"/>
              <a:defRPr sz="2800">
                <a:solidFill>
                  <a:srgbClr val="262626"/>
                </a:solidFill>
                <a:latin typeface="Arial"/>
                <a:ea typeface="Arial"/>
                <a:cs typeface="Arial"/>
                <a:sym typeface="Arial"/>
              </a:defRPr>
            </a:lvl1pPr>
            <a:lvl2pPr lvl="1" rtl="0" algn="l">
              <a:spcBef>
                <a:spcPts val="0"/>
              </a:spcBef>
              <a:spcAft>
                <a:spcPts val="0"/>
              </a:spcAft>
              <a:buSzPts val="1400"/>
              <a:buChar char="○"/>
              <a:defRPr sz="2800">
                <a:solidFill>
                  <a:srgbClr val="262626"/>
                </a:solidFill>
                <a:latin typeface="Arial"/>
                <a:ea typeface="Arial"/>
                <a:cs typeface="Arial"/>
                <a:sym typeface="Arial"/>
              </a:defRPr>
            </a:lvl2pPr>
            <a:lvl3pPr lvl="2" rtl="0" algn="l">
              <a:spcBef>
                <a:spcPts val="0"/>
              </a:spcBef>
              <a:spcAft>
                <a:spcPts val="0"/>
              </a:spcAft>
              <a:buSzPts val="1400"/>
              <a:buChar char="■"/>
              <a:defRPr sz="2800">
                <a:solidFill>
                  <a:srgbClr val="262626"/>
                </a:solidFill>
                <a:latin typeface="Arial"/>
                <a:ea typeface="Arial"/>
                <a:cs typeface="Arial"/>
                <a:sym typeface="Arial"/>
              </a:defRPr>
            </a:lvl3pPr>
            <a:lvl4pPr lvl="3" rtl="0" algn="l">
              <a:spcBef>
                <a:spcPts val="0"/>
              </a:spcBef>
              <a:spcAft>
                <a:spcPts val="0"/>
              </a:spcAft>
              <a:buSzPts val="1400"/>
              <a:buChar char="●"/>
              <a:defRPr sz="2800">
                <a:solidFill>
                  <a:srgbClr val="262626"/>
                </a:solidFill>
                <a:latin typeface="Arial"/>
                <a:ea typeface="Arial"/>
                <a:cs typeface="Arial"/>
                <a:sym typeface="Arial"/>
              </a:defRPr>
            </a:lvl4pPr>
            <a:lvl5pPr lvl="4" rtl="0" algn="l">
              <a:spcBef>
                <a:spcPts val="0"/>
              </a:spcBef>
              <a:spcAft>
                <a:spcPts val="0"/>
              </a:spcAft>
              <a:buSzPts val="1400"/>
              <a:buChar char="○"/>
              <a:defRPr sz="2800">
                <a:solidFill>
                  <a:srgbClr val="262626"/>
                </a:solidFill>
                <a:latin typeface="Arial"/>
                <a:ea typeface="Arial"/>
                <a:cs typeface="Arial"/>
                <a:sym typeface="Arial"/>
              </a:defRPr>
            </a:lvl5pPr>
            <a:lvl6pPr lvl="5" marL="457200" rtl="0" algn="l">
              <a:spcBef>
                <a:spcPts val="0"/>
              </a:spcBef>
              <a:spcAft>
                <a:spcPts val="0"/>
              </a:spcAft>
              <a:buSzPts val="1400"/>
              <a:buChar char="■"/>
              <a:defRPr sz="2800">
                <a:solidFill>
                  <a:srgbClr val="262626"/>
                </a:solidFill>
                <a:latin typeface="Arial"/>
                <a:ea typeface="Arial"/>
                <a:cs typeface="Arial"/>
                <a:sym typeface="Arial"/>
              </a:defRPr>
            </a:lvl6pPr>
            <a:lvl7pPr lvl="6" marL="914400" rtl="0" algn="l">
              <a:spcBef>
                <a:spcPts val="0"/>
              </a:spcBef>
              <a:spcAft>
                <a:spcPts val="0"/>
              </a:spcAft>
              <a:buSzPts val="1400"/>
              <a:buChar char="●"/>
              <a:defRPr sz="2800">
                <a:solidFill>
                  <a:srgbClr val="262626"/>
                </a:solidFill>
                <a:latin typeface="Arial"/>
                <a:ea typeface="Arial"/>
                <a:cs typeface="Arial"/>
                <a:sym typeface="Arial"/>
              </a:defRPr>
            </a:lvl7pPr>
            <a:lvl8pPr lvl="7" marL="1371600" rtl="0" algn="l">
              <a:spcBef>
                <a:spcPts val="0"/>
              </a:spcBef>
              <a:spcAft>
                <a:spcPts val="0"/>
              </a:spcAft>
              <a:buSzPts val="1400"/>
              <a:buChar char="○"/>
              <a:defRPr sz="2800">
                <a:solidFill>
                  <a:srgbClr val="262626"/>
                </a:solidFill>
                <a:latin typeface="Arial"/>
                <a:ea typeface="Arial"/>
                <a:cs typeface="Arial"/>
                <a:sym typeface="Arial"/>
              </a:defRPr>
            </a:lvl8pPr>
            <a:lvl9pPr lvl="8" marL="1828800" rtl="0" algn="l">
              <a:spcBef>
                <a:spcPts val="0"/>
              </a:spcBef>
              <a:spcAft>
                <a:spcPts val="0"/>
              </a:spcAft>
              <a:buSzPts val="1400"/>
              <a:buChar char="■"/>
              <a:defRPr sz="2800">
                <a:solidFill>
                  <a:srgbClr val="262626"/>
                </a:solidFill>
                <a:latin typeface="Arial"/>
                <a:ea typeface="Arial"/>
                <a:cs typeface="Arial"/>
                <a:sym typeface="Arial"/>
              </a:defRPr>
            </a:lvl9pPr>
          </a:lstStyle>
          <a:p/>
        </p:txBody>
      </p:sp>
      <p:sp>
        <p:nvSpPr>
          <p:cNvPr id="80" name="Google Shape;80;p29"/>
          <p:cNvSpPr txBox="1"/>
          <p:nvPr>
            <p:ph idx="1" type="body"/>
          </p:nvPr>
        </p:nvSpPr>
        <p:spPr>
          <a:xfrm rot="5400000">
            <a:off x="1272750" y="-609571"/>
            <a:ext cx="4388700" cy="6019800"/>
          </a:xfrm>
          <a:prstGeom prst="rect">
            <a:avLst/>
          </a:prstGeom>
          <a:noFill/>
          <a:ln>
            <a:noFill/>
          </a:ln>
        </p:spPr>
        <p:txBody>
          <a:bodyPr anchorCtr="0" anchor="t" bIns="91425" lIns="91425" spcFirstLastPara="1" rIns="91425" wrap="square" tIns="91425"/>
          <a:lstStyle>
            <a:lvl1pPr indent="-317500" lvl="0" marL="457200" rtl="0" algn="l">
              <a:spcBef>
                <a:spcPts val="640"/>
              </a:spcBef>
              <a:spcAft>
                <a:spcPts val="0"/>
              </a:spcAft>
              <a:buClr>
                <a:schemeClr val="dk1"/>
              </a:buClr>
              <a:buSzPts val="1400"/>
              <a:buChar char="●"/>
              <a:defRPr sz="3200">
                <a:solidFill>
                  <a:schemeClr val="dk1"/>
                </a:solidFill>
              </a:defRPr>
            </a:lvl1pPr>
            <a:lvl2pPr indent="-317500" lvl="1" marL="914400" rtl="0" algn="l">
              <a:spcBef>
                <a:spcPts val="0"/>
              </a:spcBef>
              <a:spcAft>
                <a:spcPts val="0"/>
              </a:spcAft>
              <a:buClr>
                <a:schemeClr val="dk1"/>
              </a:buClr>
              <a:buSzPts val="1400"/>
              <a:buChar char="●"/>
              <a:defRPr sz="2800">
                <a:solidFill>
                  <a:schemeClr val="dk1"/>
                </a:solidFill>
              </a:defRPr>
            </a:lvl2pPr>
            <a:lvl3pPr indent="-317500" lvl="2" marL="1371600" rtl="0" algn="l">
              <a:spcBef>
                <a:spcPts val="0"/>
              </a:spcBef>
              <a:spcAft>
                <a:spcPts val="0"/>
              </a:spcAft>
              <a:buClr>
                <a:schemeClr val="dk1"/>
              </a:buClr>
              <a:buSzPts val="1400"/>
              <a:buChar char="●"/>
              <a:defRPr sz="2400">
                <a:solidFill>
                  <a:schemeClr val="dk1"/>
                </a:solidFill>
              </a:defRPr>
            </a:lvl3pPr>
            <a:lvl4pPr indent="-317500" lvl="3" marL="1828800" rtl="0" algn="l">
              <a:spcBef>
                <a:spcPts val="0"/>
              </a:spcBef>
              <a:spcAft>
                <a:spcPts val="0"/>
              </a:spcAft>
              <a:buClr>
                <a:schemeClr val="dk1"/>
              </a:buClr>
              <a:buSzPts val="1400"/>
              <a:buChar char="●"/>
              <a:defRPr sz="2000">
                <a:solidFill>
                  <a:schemeClr val="dk1"/>
                </a:solidFill>
              </a:defRPr>
            </a:lvl4pPr>
            <a:lvl5pPr indent="-317500" lvl="4" marL="2286000" rtl="0" algn="l">
              <a:spcBef>
                <a:spcPts val="0"/>
              </a:spcBef>
              <a:spcAft>
                <a:spcPts val="0"/>
              </a:spcAft>
              <a:buClr>
                <a:schemeClr val="dk1"/>
              </a:buClr>
              <a:buSzPts val="1400"/>
              <a:buChar char="●"/>
              <a:defRPr sz="2000">
                <a:solidFill>
                  <a:schemeClr val="dk1"/>
                </a:solidFill>
              </a:defRPr>
            </a:lvl5pPr>
            <a:lvl6pPr indent="-317500" lvl="5" marL="2743200" rtl="0" algn="l">
              <a:spcBef>
                <a:spcPts val="0"/>
              </a:spcBef>
              <a:spcAft>
                <a:spcPts val="0"/>
              </a:spcAft>
              <a:buClr>
                <a:schemeClr val="dk1"/>
              </a:buClr>
              <a:buSzPts val="1400"/>
              <a:buChar char="●"/>
              <a:defRPr sz="2000">
                <a:solidFill>
                  <a:schemeClr val="dk1"/>
                </a:solidFill>
              </a:defRPr>
            </a:lvl6pPr>
            <a:lvl7pPr indent="-317500" lvl="6" marL="3200400" rtl="0" algn="l">
              <a:spcBef>
                <a:spcPts val="0"/>
              </a:spcBef>
              <a:spcAft>
                <a:spcPts val="0"/>
              </a:spcAft>
              <a:buClr>
                <a:schemeClr val="dk1"/>
              </a:buClr>
              <a:buSzPts val="1400"/>
              <a:buChar char="●"/>
              <a:defRPr sz="2000">
                <a:solidFill>
                  <a:schemeClr val="dk1"/>
                </a:solidFill>
              </a:defRPr>
            </a:lvl7pPr>
            <a:lvl8pPr indent="-317500" lvl="7" marL="3657600" rtl="0" algn="l">
              <a:spcBef>
                <a:spcPts val="0"/>
              </a:spcBef>
              <a:spcAft>
                <a:spcPts val="0"/>
              </a:spcAft>
              <a:buClr>
                <a:schemeClr val="dk1"/>
              </a:buClr>
              <a:buSzPts val="1400"/>
              <a:buChar char="●"/>
              <a:defRPr sz="2000">
                <a:solidFill>
                  <a:schemeClr val="dk1"/>
                </a:solidFill>
              </a:defRPr>
            </a:lvl8pPr>
            <a:lvl9pPr indent="-317500" lvl="8" marL="4114800" rtl="0" algn="l">
              <a:spcBef>
                <a:spcPts val="0"/>
              </a:spcBef>
              <a:spcAft>
                <a:spcPts val="0"/>
              </a:spcAft>
              <a:buClr>
                <a:schemeClr val="dk1"/>
              </a:buClr>
              <a:buSzPts val="1400"/>
              <a:buChar char="●"/>
              <a:defRPr sz="20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81" name="Shape 81"/>
        <p:cNvGrpSpPr/>
        <p:nvPr/>
      </p:nvGrpSpPr>
      <p:grpSpPr>
        <a:xfrm>
          <a:off x="0" y="0"/>
          <a:ext cx="0" cy="0"/>
          <a:chOff x="0" y="0"/>
          <a:chExt cx="0" cy="0"/>
        </a:xfrm>
      </p:grpSpPr>
      <p:sp>
        <p:nvSpPr>
          <p:cNvPr id="82" name="Google Shape;82;p30"/>
          <p:cNvSpPr txBox="1"/>
          <p:nvPr>
            <p:ph type="title"/>
          </p:nvPr>
        </p:nvSpPr>
        <p:spPr>
          <a:xfrm>
            <a:off x="292100" y="117871"/>
            <a:ext cx="8056500" cy="508500"/>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Char char="●"/>
              <a:defRPr sz="2800">
                <a:solidFill>
                  <a:srgbClr val="262626"/>
                </a:solidFill>
                <a:latin typeface="Arial"/>
                <a:ea typeface="Arial"/>
                <a:cs typeface="Arial"/>
                <a:sym typeface="Arial"/>
              </a:defRPr>
            </a:lvl1pPr>
            <a:lvl2pPr lvl="1" rtl="0" algn="l">
              <a:spcBef>
                <a:spcPts val="0"/>
              </a:spcBef>
              <a:spcAft>
                <a:spcPts val="0"/>
              </a:spcAft>
              <a:buSzPts val="1400"/>
              <a:buChar char="○"/>
              <a:defRPr sz="2800">
                <a:solidFill>
                  <a:srgbClr val="262626"/>
                </a:solidFill>
                <a:latin typeface="Arial"/>
                <a:ea typeface="Arial"/>
                <a:cs typeface="Arial"/>
                <a:sym typeface="Arial"/>
              </a:defRPr>
            </a:lvl2pPr>
            <a:lvl3pPr lvl="2" rtl="0" algn="l">
              <a:spcBef>
                <a:spcPts val="0"/>
              </a:spcBef>
              <a:spcAft>
                <a:spcPts val="0"/>
              </a:spcAft>
              <a:buSzPts val="1400"/>
              <a:buChar char="■"/>
              <a:defRPr sz="2800">
                <a:solidFill>
                  <a:srgbClr val="262626"/>
                </a:solidFill>
                <a:latin typeface="Arial"/>
                <a:ea typeface="Arial"/>
                <a:cs typeface="Arial"/>
                <a:sym typeface="Arial"/>
              </a:defRPr>
            </a:lvl3pPr>
            <a:lvl4pPr lvl="3" rtl="0" algn="l">
              <a:spcBef>
                <a:spcPts val="0"/>
              </a:spcBef>
              <a:spcAft>
                <a:spcPts val="0"/>
              </a:spcAft>
              <a:buSzPts val="1400"/>
              <a:buChar char="●"/>
              <a:defRPr sz="2800">
                <a:solidFill>
                  <a:srgbClr val="262626"/>
                </a:solidFill>
                <a:latin typeface="Arial"/>
                <a:ea typeface="Arial"/>
                <a:cs typeface="Arial"/>
                <a:sym typeface="Arial"/>
              </a:defRPr>
            </a:lvl4pPr>
            <a:lvl5pPr lvl="4" rtl="0" algn="l">
              <a:spcBef>
                <a:spcPts val="0"/>
              </a:spcBef>
              <a:spcAft>
                <a:spcPts val="0"/>
              </a:spcAft>
              <a:buSzPts val="1400"/>
              <a:buChar char="○"/>
              <a:defRPr sz="2800">
                <a:solidFill>
                  <a:srgbClr val="262626"/>
                </a:solidFill>
                <a:latin typeface="Arial"/>
                <a:ea typeface="Arial"/>
                <a:cs typeface="Arial"/>
                <a:sym typeface="Arial"/>
              </a:defRPr>
            </a:lvl5pPr>
            <a:lvl6pPr lvl="5" marL="457200" rtl="0" algn="l">
              <a:spcBef>
                <a:spcPts val="0"/>
              </a:spcBef>
              <a:spcAft>
                <a:spcPts val="0"/>
              </a:spcAft>
              <a:buSzPts val="1400"/>
              <a:buChar char="■"/>
              <a:defRPr sz="2800">
                <a:solidFill>
                  <a:srgbClr val="262626"/>
                </a:solidFill>
                <a:latin typeface="Arial"/>
                <a:ea typeface="Arial"/>
                <a:cs typeface="Arial"/>
                <a:sym typeface="Arial"/>
              </a:defRPr>
            </a:lvl6pPr>
            <a:lvl7pPr lvl="6" marL="914400" rtl="0" algn="l">
              <a:spcBef>
                <a:spcPts val="0"/>
              </a:spcBef>
              <a:spcAft>
                <a:spcPts val="0"/>
              </a:spcAft>
              <a:buSzPts val="1400"/>
              <a:buChar char="●"/>
              <a:defRPr sz="2800">
                <a:solidFill>
                  <a:srgbClr val="262626"/>
                </a:solidFill>
                <a:latin typeface="Arial"/>
                <a:ea typeface="Arial"/>
                <a:cs typeface="Arial"/>
                <a:sym typeface="Arial"/>
              </a:defRPr>
            </a:lvl7pPr>
            <a:lvl8pPr lvl="7" marL="1371600" rtl="0" algn="l">
              <a:spcBef>
                <a:spcPts val="0"/>
              </a:spcBef>
              <a:spcAft>
                <a:spcPts val="0"/>
              </a:spcAft>
              <a:buSzPts val="1400"/>
              <a:buChar char="○"/>
              <a:defRPr sz="2800">
                <a:solidFill>
                  <a:srgbClr val="262626"/>
                </a:solidFill>
                <a:latin typeface="Arial"/>
                <a:ea typeface="Arial"/>
                <a:cs typeface="Arial"/>
                <a:sym typeface="Arial"/>
              </a:defRPr>
            </a:lvl8pPr>
            <a:lvl9pPr lvl="8" marL="1828800" rtl="0" algn="l">
              <a:spcBef>
                <a:spcPts val="0"/>
              </a:spcBef>
              <a:spcAft>
                <a:spcPts val="0"/>
              </a:spcAft>
              <a:buSzPts val="1400"/>
              <a:buChar char="■"/>
              <a:defRPr sz="2800">
                <a:solidFill>
                  <a:srgbClr val="262626"/>
                </a:solidFill>
                <a:latin typeface="Arial"/>
                <a:ea typeface="Arial"/>
                <a:cs typeface="Arial"/>
                <a:sym typeface="Arial"/>
              </a:defRPr>
            </a:lvl9pPr>
          </a:lstStyle>
          <a:p/>
        </p:txBody>
      </p:sp>
      <p:sp>
        <p:nvSpPr>
          <p:cNvPr id="83" name="Google Shape;83;p30"/>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lstStyle>
            <a:lvl1pPr indent="-317500" lvl="0" marL="457200" rtl="0" algn="l">
              <a:spcBef>
                <a:spcPts val="640"/>
              </a:spcBef>
              <a:spcAft>
                <a:spcPts val="0"/>
              </a:spcAft>
              <a:buClr>
                <a:schemeClr val="dk1"/>
              </a:buClr>
              <a:buSzPts val="1400"/>
              <a:buChar char="●"/>
              <a:defRPr sz="3200">
                <a:solidFill>
                  <a:schemeClr val="dk1"/>
                </a:solidFill>
              </a:defRPr>
            </a:lvl1pPr>
            <a:lvl2pPr indent="-317500" lvl="1" marL="914400" rtl="0" algn="l">
              <a:spcBef>
                <a:spcPts val="0"/>
              </a:spcBef>
              <a:spcAft>
                <a:spcPts val="0"/>
              </a:spcAft>
              <a:buClr>
                <a:schemeClr val="dk1"/>
              </a:buClr>
              <a:buSzPts val="1400"/>
              <a:buChar char="●"/>
              <a:defRPr sz="2800">
                <a:solidFill>
                  <a:schemeClr val="dk1"/>
                </a:solidFill>
              </a:defRPr>
            </a:lvl2pPr>
            <a:lvl3pPr indent="-317500" lvl="2" marL="1371600" rtl="0" algn="l">
              <a:spcBef>
                <a:spcPts val="0"/>
              </a:spcBef>
              <a:spcAft>
                <a:spcPts val="0"/>
              </a:spcAft>
              <a:buClr>
                <a:schemeClr val="dk1"/>
              </a:buClr>
              <a:buSzPts val="1400"/>
              <a:buChar char="●"/>
              <a:defRPr sz="2400">
                <a:solidFill>
                  <a:schemeClr val="dk1"/>
                </a:solidFill>
              </a:defRPr>
            </a:lvl3pPr>
            <a:lvl4pPr indent="-317500" lvl="3" marL="1828800" rtl="0" algn="l">
              <a:spcBef>
                <a:spcPts val="0"/>
              </a:spcBef>
              <a:spcAft>
                <a:spcPts val="0"/>
              </a:spcAft>
              <a:buClr>
                <a:schemeClr val="dk1"/>
              </a:buClr>
              <a:buSzPts val="1400"/>
              <a:buChar char="●"/>
              <a:defRPr sz="2000">
                <a:solidFill>
                  <a:schemeClr val="dk1"/>
                </a:solidFill>
              </a:defRPr>
            </a:lvl4pPr>
            <a:lvl5pPr indent="-317500" lvl="4" marL="2286000" rtl="0" algn="l">
              <a:spcBef>
                <a:spcPts val="0"/>
              </a:spcBef>
              <a:spcAft>
                <a:spcPts val="0"/>
              </a:spcAft>
              <a:buClr>
                <a:schemeClr val="dk1"/>
              </a:buClr>
              <a:buSzPts val="1400"/>
              <a:buChar char="●"/>
              <a:defRPr sz="2000">
                <a:solidFill>
                  <a:schemeClr val="dk1"/>
                </a:solidFill>
              </a:defRPr>
            </a:lvl5pPr>
            <a:lvl6pPr indent="-317500" lvl="5" marL="2743200" rtl="0" algn="l">
              <a:spcBef>
                <a:spcPts val="0"/>
              </a:spcBef>
              <a:spcAft>
                <a:spcPts val="0"/>
              </a:spcAft>
              <a:buClr>
                <a:schemeClr val="dk1"/>
              </a:buClr>
              <a:buSzPts val="1400"/>
              <a:buChar char="●"/>
              <a:defRPr sz="2000">
                <a:solidFill>
                  <a:schemeClr val="dk1"/>
                </a:solidFill>
              </a:defRPr>
            </a:lvl6pPr>
            <a:lvl7pPr indent="-317500" lvl="6" marL="3200400" rtl="0" algn="l">
              <a:spcBef>
                <a:spcPts val="0"/>
              </a:spcBef>
              <a:spcAft>
                <a:spcPts val="0"/>
              </a:spcAft>
              <a:buClr>
                <a:schemeClr val="dk1"/>
              </a:buClr>
              <a:buSzPts val="1400"/>
              <a:buChar char="●"/>
              <a:defRPr sz="2000">
                <a:solidFill>
                  <a:schemeClr val="dk1"/>
                </a:solidFill>
              </a:defRPr>
            </a:lvl7pPr>
            <a:lvl8pPr indent="-317500" lvl="7" marL="3657600" rtl="0" algn="l">
              <a:spcBef>
                <a:spcPts val="0"/>
              </a:spcBef>
              <a:spcAft>
                <a:spcPts val="0"/>
              </a:spcAft>
              <a:buClr>
                <a:schemeClr val="dk1"/>
              </a:buClr>
              <a:buSzPts val="1400"/>
              <a:buChar char="●"/>
              <a:defRPr sz="2000">
                <a:solidFill>
                  <a:schemeClr val="dk1"/>
                </a:solidFill>
              </a:defRPr>
            </a:lvl8pPr>
            <a:lvl9pPr indent="-317500" lvl="8" marL="4114800" rtl="0" algn="l">
              <a:spcBef>
                <a:spcPts val="0"/>
              </a:spcBef>
              <a:spcAft>
                <a:spcPts val="0"/>
              </a:spcAft>
              <a:buClr>
                <a:schemeClr val="dk1"/>
              </a:buClr>
              <a:buSzPts val="1400"/>
              <a:buChar char="●"/>
              <a:defRPr sz="20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type="picTx">
  <p:cSld name="PICTURE_WITH_CAPTION_TEXT">
    <p:spTree>
      <p:nvGrpSpPr>
        <p:cNvPr id="84" name="Shape 84"/>
        <p:cNvGrpSpPr/>
        <p:nvPr/>
      </p:nvGrpSpPr>
      <p:grpSpPr>
        <a:xfrm>
          <a:off x="0" y="0"/>
          <a:ext cx="0" cy="0"/>
          <a:chOff x="0" y="0"/>
          <a:chExt cx="0" cy="0"/>
        </a:xfrm>
      </p:grpSpPr>
      <p:sp>
        <p:nvSpPr>
          <p:cNvPr id="85" name="Google Shape;85;p3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Char char="●"/>
              <a:defRPr b="1" sz="20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6" name="Google Shape;86;p31"/>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898989"/>
              </a:buClr>
              <a:buSzPts val="1400"/>
              <a:buFont typeface="Arial"/>
              <a:buNone/>
              <a:defRPr b="0" i="0" sz="3200" u="none" cap="none" strike="noStrike">
                <a:solidFill>
                  <a:srgbClr val="898989"/>
                </a:solidFill>
                <a:latin typeface="Arial"/>
                <a:ea typeface="Arial"/>
                <a:cs typeface="Arial"/>
                <a:sym typeface="Arial"/>
              </a:defRPr>
            </a:lvl1pPr>
            <a:lvl2pPr indent="0" lvl="1" marL="457200" marR="0" rtl="0" algn="l">
              <a:spcBef>
                <a:spcPts val="0"/>
              </a:spcBef>
              <a:spcAft>
                <a:spcPts val="0"/>
              </a:spcAft>
              <a:buSzPts val="1400"/>
              <a:buFont typeface="Arial"/>
              <a:buNone/>
              <a:defRPr b="0" i="0" sz="2800" u="none" cap="none" strike="noStrike"/>
            </a:lvl2pPr>
            <a:lvl3pPr indent="0" lvl="2" marL="914400" marR="0" rtl="0" algn="l">
              <a:spcBef>
                <a:spcPts val="0"/>
              </a:spcBef>
              <a:spcAft>
                <a:spcPts val="0"/>
              </a:spcAft>
              <a:buSzPts val="1400"/>
              <a:buFont typeface="Arial"/>
              <a:buNone/>
              <a:defRPr b="0" i="0" sz="2400" u="none" cap="none" strike="noStrike"/>
            </a:lvl3pPr>
            <a:lvl4pPr indent="0" lvl="3" marL="1371600" marR="0" rtl="0" algn="l">
              <a:spcBef>
                <a:spcPts val="0"/>
              </a:spcBef>
              <a:spcAft>
                <a:spcPts val="0"/>
              </a:spcAft>
              <a:buSzPts val="1400"/>
              <a:buFont typeface="Arial"/>
              <a:buNone/>
              <a:defRPr b="0" i="0" sz="2000" u="none" cap="none" strike="noStrike"/>
            </a:lvl4pPr>
            <a:lvl5pPr indent="0" lvl="4" marL="1828800" marR="0" rtl="0" algn="l">
              <a:spcBef>
                <a:spcPts val="0"/>
              </a:spcBef>
              <a:spcAft>
                <a:spcPts val="0"/>
              </a:spcAft>
              <a:buSzPts val="1400"/>
              <a:buFont typeface="Arial"/>
              <a:buNone/>
              <a:defRPr b="0" i="0" sz="2000" u="none" cap="none" strike="noStrike"/>
            </a:lvl5pPr>
            <a:lvl6pPr indent="0" lvl="5" marL="2286000" marR="0" rtl="0" algn="l">
              <a:spcBef>
                <a:spcPts val="0"/>
              </a:spcBef>
              <a:spcAft>
                <a:spcPts val="0"/>
              </a:spcAft>
              <a:buSzPts val="1400"/>
              <a:buFont typeface="Arial"/>
              <a:buNone/>
              <a:defRPr b="0" i="0" sz="2000" u="none" cap="none" strike="noStrike"/>
            </a:lvl6pPr>
            <a:lvl7pPr indent="0" lvl="6" marL="2743200" marR="0" rtl="0" algn="l">
              <a:spcBef>
                <a:spcPts val="0"/>
              </a:spcBef>
              <a:spcAft>
                <a:spcPts val="0"/>
              </a:spcAft>
              <a:buSzPts val="1400"/>
              <a:buFont typeface="Arial"/>
              <a:buNone/>
              <a:defRPr b="0" i="0" sz="2000" u="none" cap="none" strike="noStrike"/>
            </a:lvl7pPr>
            <a:lvl8pPr indent="0" lvl="7" marL="3200400" marR="0" rtl="0" algn="l">
              <a:spcBef>
                <a:spcPts val="0"/>
              </a:spcBef>
              <a:spcAft>
                <a:spcPts val="0"/>
              </a:spcAft>
              <a:buSzPts val="1400"/>
              <a:buFont typeface="Arial"/>
              <a:buNone/>
              <a:defRPr b="0" i="0" sz="2000" u="none" cap="none" strike="noStrike"/>
            </a:lvl8pPr>
            <a:lvl9pPr indent="0" lvl="8" marL="3657600" marR="0" rtl="0" algn="l">
              <a:spcBef>
                <a:spcPts val="0"/>
              </a:spcBef>
              <a:spcAft>
                <a:spcPts val="0"/>
              </a:spcAft>
              <a:buSzPts val="1400"/>
              <a:buFont typeface="Arial"/>
              <a:buNone/>
              <a:defRPr b="0" i="0" sz="2000" u="none" cap="none" strike="noStrike"/>
            </a:lvl9pPr>
          </a:lstStyle>
          <a:p/>
        </p:txBody>
      </p:sp>
      <p:sp>
        <p:nvSpPr>
          <p:cNvPr id="87" name="Google Shape;87;p31"/>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lstStyle>
            <a:lvl1pPr indent="-228600" lvl="0" marL="457200" rtl="0">
              <a:spcBef>
                <a:spcPts val="0"/>
              </a:spcBef>
              <a:spcAft>
                <a:spcPts val="0"/>
              </a:spcAft>
              <a:buSzPts val="1400"/>
              <a:buNone/>
              <a:defRPr sz="1400"/>
            </a:lvl1pPr>
            <a:lvl2pPr indent="-228600" lvl="1" marL="914400" rtl="0">
              <a:spcBef>
                <a:spcPts val="0"/>
              </a:spcBef>
              <a:spcAft>
                <a:spcPts val="0"/>
              </a:spcAft>
              <a:buSzPts val="1400"/>
              <a:buNone/>
              <a:defRPr sz="1200"/>
            </a:lvl2pPr>
            <a:lvl3pPr indent="-228600" lvl="2" marL="1371600" rtl="0">
              <a:spcBef>
                <a:spcPts val="0"/>
              </a:spcBef>
              <a:spcAft>
                <a:spcPts val="0"/>
              </a:spcAft>
              <a:buSzPts val="1400"/>
              <a:buNone/>
              <a:defRPr sz="1000"/>
            </a:lvl3pPr>
            <a:lvl4pPr indent="-228600" lvl="3" marL="1828800" rtl="0">
              <a:spcBef>
                <a:spcPts val="0"/>
              </a:spcBef>
              <a:spcAft>
                <a:spcPts val="0"/>
              </a:spcAft>
              <a:buSzPts val="1400"/>
              <a:buNone/>
              <a:defRPr sz="900"/>
            </a:lvl4pPr>
            <a:lvl5pPr indent="-228600" lvl="4" marL="2286000" rtl="0">
              <a:spcBef>
                <a:spcPts val="0"/>
              </a:spcBef>
              <a:spcAft>
                <a:spcPts val="0"/>
              </a:spcAft>
              <a:buSzPts val="1400"/>
              <a:buNone/>
              <a:defRPr sz="900"/>
            </a:lvl5pPr>
            <a:lvl6pPr indent="-228600" lvl="5" marL="2743200" rtl="0">
              <a:spcBef>
                <a:spcPts val="0"/>
              </a:spcBef>
              <a:spcAft>
                <a:spcPts val="0"/>
              </a:spcAft>
              <a:buSzPts val="1400"/>
              <a:buNone/>
              <a:defRPr sz="900"/>
            </a:lvl6pPr>
            <a:lvl7pPr indent="-228600" lvl="6" marL="3200400" rtl="0">
              <a:spcBef>
                <a:spcPts val="0"/>
              </a:spcBef>
              <a:spcAft>
                <a:spcPts val="0"/>
              </a:spcAft>
              <a:buSzPts val="1400"/>
              <a:buNone/>
              <a:defRPr sz="900"/>
            </a:lvl7pPr>
            <a:lvl8pPr indent="-228600" lvl="7" marL="3657600" rtl="0">
              <a:spcBef>
                <a:spcPts val="0"/>
              </a:spcBef>
              <a:spcAft>
                <a:spcPts val="0"/>
              </a:spcAft>
              <a:buSzPts val="1400"/>
              <a:buNone/>
              <a:defRPr sz="900"/>
            </a:lvl8pPr>
            <a:lvl9pPr indent="-228600" lvl="8" marL="4114800" rtl="0">
              <a:spcBef>
                <a:spcPts val="0"/>
              </a:spcBef>
              <a:spcAft>
                <a:spcPts val="0"/>
              </a:spcAft>
              <a:buSzPts val="1400"/>
              <a:buNone/>
              <a:defRPr sz="9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type="objTx">
  <p:cSld name="OBJECT_WITH_CAPTION_TEXT">
    <p:spTree>
      <p:nvGrpSpPr>
        <p:cNvPr id="88" name="Shape 88"/>
        <p:cNvGrpSpPr/>
        <p:nvPr/>
      </p:nvGrpSpPr>
      <p:grpSpPr>
        <a:xfrm>
          <a:off x="0" y="0"/>
          <a:ext cx="0" cy="0"/>
          <a:chOff x="0" y="0"/>
          <a:chExt cx="0" cy="0"/>
        </a:xfrm>
      </p:grpSpPr>
      <p:sp>
        <p:nvSpPr>
          <p:cNvPr id="89" name="Google Shape;89;p3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Char char="●"/>
              <a:defRPr b="1" sz="20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0" name="Google Shape;90;p32"/>
          <p:cNvSpPr txBox="1"/>
          <p:nvPr>
            <p:ph idx="1" type="body"/>
          </p:nvPr>
        </p:nvSpPr>
        <p:spPr>
          <a:xfrm>
            <a:off x="3575050" y="204788"/>
            <a:ext cx="5111700" cy="43896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sz="3200"/>
            </a:lvl1pPr>
            <a:lvl2pPr indent="-317500" lvl="1" marL="914400" rtl="0">
              <a:spcBef>
                <a:spcPts val="0"/>
              </a:spcBef>
              <a:spcAft>
                <a:spcPts val="0"/>
              </a:spcAft>
              <a:buSzPts val="1400"/>
              <a:buChar char="○"/>
              <a:defRPr sz="2800"/>
            </a:lvl2pPr>
            <a:lvl3pPr indent="-317500" lvl="2" marL="1371600" rtl="0">
              <a:spcBef>
                <a:spcPts val="0"/>
              </a:spcBef>
              <a:spcAft>
                <a:spcPts val="0"/>
              </a:spcAft>
              <a:buSzPts val="1400"/>
              <a:buChar char="■"/>
              <a:defRPr sz="2400"/>
            </a:lvl3pPr>
            <a:lvl4pPr indent="-317500" lvl="3" marL="1828800" rtl="0">
              <a:spcBef>
                <a:spcPts val="0"/>
              </a:spcBef>
              <a:spcAft>
                <a:spcPts val="0"/>
              </a:spcAft>
              <a:buSzPts val="1400"/>
              <a:buChar char="●"/>
              <a:defRPr sz="2000"/>
            </a:lvl4pPr>
            <a:lvl5pPr indent="-317500" lvl="4" marL="2286000" rtl="0">
              <a:spcBef>
                <a:spcPts val="0"/>
              </a:spcBef>
              <a:spcAft>
                <a:spcPts val="0"/>
              </a:spcAft>
              <a:buSzPts val="1400"/>
              <a:buChar char="○"/>
              <a:defRPr sz="2000"/>
            </a:lvl5pPr>
            <a:lvl6pPr indent="-317500" lvl="5" marL="2743200" rtl="0">
              <a:spcBef>
                <a:spcPts val="0"/>
              </a:spcBef>
              <a:spcAft>
                <a:spcPts val="0"/>
              </a:spcAft>
              <a:buSzPts val="1400"/>
              <a:buChar char="■"/>
              <a:defRPr sz="2000"/>
            </a:lvl6pPr>
            <a:lvl7pPr indent="-317500" lvl="6" marL="3200400" rtl="0">
              <a:spcBef>
                <a:spcPts val="0"/>
              </a:spcBef>
              <a:spcAft>
                <a:spcPts val="0"/>
              </a:spcAft>
              <a:buSzPts val="1400"/>
              <a:buChar char="●"/>
              <a:defRPr sz="2000"/>
            </a:lvl7pPr>
            <a:lvl8pPr indent="-317500" lvl="7" marL="3657600" rtl="0">
              <a:spcBef>
                <a:spcPts val="0"/>
              </a:spcBef>
              <a:spcAft>
                <a:spcPts val="0"/>
              </a:spcAft>
              <a:buSzPts val="1400"/>
              <a:buChar char="○"/>
              <a:defRPr sz="2000"/>
            </a:lvl8pPr>
            <a:lvl9pPr indent="-317500" lvl="8" marL="4114800" rtl="0">
              <a:spcBef>
                <a:spcPts val="0"/>
              </a:spcBef>
              <a:spcAft>
                <a:spcPts val="0"/>
              </a:spcAft>
              <a:buSzPts val="1400"/>
              <a:buChar char="■"/>
              <a:defRPr sz="2000"/>
            </a:lvl9pPr>
          </a:lstStyle>
          <a:p/>
        </p:txBody>
      </p:sp>
      <p:sp>
        <p:nvSpPr>
          <p:cNvPr id="91" name="Google Shape;91;p3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lstStyle>
            <a:lvl1pPr indent="-228600" lvl="0" marL="457200" rtl="0">
              <a:spcBef>
                <a:spcPts val="0"/>
              </a:spcBef>
              <a:spcAft>
                <a:spcPts val="0"/>
              </a:spcAft>
              <a:buSzPts val="1400"/>
              <a:buNone/>
              <a:defRPr sz="1400"/>
            </a:lvl1pPr>
            <a:lvl2pPr indent="-228600" lvl="1" marL="914400" rtl="0">
              <a:spcBef>
                <a:spcPts val="0"/>
              </a:spcBef>
              <a:spcAft>
                <a:spcPts val="0"/>
              </a:spcAft>
              <a:buSzPts val="1400"/>
              <a:buNone/>
              <a:defRPr sz="1200"/>
            </a:lvl2pPr>
            <a:lvl3pPr indent="-228600" lvl="2" marL="1371600" rtl="0">
              <a:spcBef>
                <a:spcPts val="0"/>
              </a:spcBef>
              <a:spcAft>
                <a:spcPts val="0"/>
              </a:spcAft>
              <a:buSzPts val="1400"/>
              <a:buNone/>
              <a:defRPr sz="1000"/>
            </a:lvl3pPr>
            <a:lvl4pPr indent="-228600" lvl="3" marL="1828800" rtl="0">
              <a:spcBef>
                <a:spcPts val="0"/>
              </a:spcBef>
              <a:spcAft>
                <a:spcPts val="0"/>
              </a:spcAft>
              <a:buSzPts val="1400"/>
              <a:buNone/>
              <a:defRPr sz="900"/>
            </a:lvl4pPr>
            <a:lvl5pPr indent="-228600" lvl="4" marL="2286000" rtl="0">
              <a:spcBef>
                <a:spcPts val="0"/>
              </a:spcBef>
              <a:spcAft>
                <a:spcPts val="0"/>
              </a:spcAft>
              <a:buSzPts val="1400"/>
              <a:buNone/>
              <a:defRPr sz="900"/>
            </a:lvl5pPr>
            <a:lvl6pPr indent="-228600" lvl="5" marL="2743200" rtl="0">
              <a:spcBef>
                <a:spcPts val="0"/>
              </a:spcBef>
              <a:spcAft>
                <a:spcPts val="0"/>
              </a:spcAft>
              <a:buSzPts val="1400"/>
              <a:buNone/>
              <a:defRPr sz="900"/>
            </a:lvl6pPr>
            <a:lvl7pPr indent="-228600" lvl="6" marL="3200400" rtl="0">
              <a:spcBef>
                <a:spcPts val="0"/>
              </a:spcBef>
              <a:spcAft>
                <a:spcPts val="0"/>
              </a:spcAft>
              <a:buSzPts val="1400"/>
              <a:buNone/>
              <a:defRPr sz="900"/>
            </a:lvl7pPr>
            <a:lvl8pPr indent="-228600" lvl="7" marL="3657600" rtl="0">
              <a:spcBef>
                <a:spcPts val="0"/>
              </a:spcBef>
              <a:spcAft>
                <a:spcPts val="0"/>
              </a:spcAft>
              <a:buSzPts val="1400"/>
              <a:buNone/>
              <a:defRPr sz="900"/>
            </a:lvl8pPr>
            <a:lvl9pPr indent="-228600" lvl="8" marL="4114800" rtl="0">
              <a:spcBef>
                <a:spcPts val="0"/>
              </a:spcBef>
              <a:spcAft>
                <a:spcPts val="0"/>
              </a:spcAft>
              <a:buSzPts val="1400"/>
              <a:buNone/>
              <a:defRPr sz="9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3" name="Shape 93"/>
        <p:cNvGrpSpPr/>
        <p:nvPr/>
      </p:nvGrpSpPr>
      <p:grpSpPr>
        <a:xfrm>
          <a:off x="0" y="0"/>
          <a:ext cx="0" cy="0"/>
          <a:chOff x="0" y="0"/>
          <a:chExt cx="0" cy="0"/>
        </a:xfrm>
      </p:grpSpPr>
      <p:sp>
        <p:nvSpPr>
          <p:cNvPr id="94" name="Google Shape;94;p34"/>
          <p:cNvSpPr txBox="1"/>
          <p:nvPr>
            <p:ph type="title"/>
          </p:nvPr>
        </p:nvSpPr>
        <p:spPr>
          <a:xfrm>
            <a:off x="292100" y="117871"/>
            <a:ext cx="8056500" cy="508500"/>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Char char="●"/>
              <a:defRPr sz="2800">
                <a:solidFill>
                  <a:srgbClr val="262626"/>
                </a:solidFill>
                <a:latin typeface="Arial"/>
                <a:ea typeface="Arial"/>
                <a:cs typeface="Arial"/>
                <a:sym typeface="Arial"/>
              </a:defRPr>
            </a:lvl1pPr>
            <a:lvl2pPr lvl="1" rtl="0" algn="l">
              <a:spcBef>
                <a:spcPts val="0"/>
              </a:spcBef>
              <a:spcAft>
                <a:spcPts val="0"/>
              </a:spcAft>
              <a:buSzPts val="1400"/>
              <a:buChar char="○"/>
              <a:defRPr sz="2800">
                <a:solidFill>
                  <a:srgbClr val="262626"/>
                </a:solidFill>
                <a:latin typeface="Arial"/>
                <a:ea typeface="Arial"/>
                <a:cs typeface="Arial"/>
                <a:sym typeface="Arial"/>
              </a:defRPr>
            </a:lvl2pPr>
            <a:lvl3pPr lvl="2" rtl="0" algn="l">
              <a:spcBef>
                <a:spcPts val="0"/>
              </a:spcBef>
              <a:spcAft>
                <a:spcPts val="0"/>
              </a:spcAft>
              <a:buSzPts val="1400"/>
              <a:buChar char="■"/>
              <a:defRPr sz="2800">
                <a:solidFill>
                  <a:srgbClr val="262626"/>
                </a:solidFill>
                <a:latin typeface="Arial"/>
                <a:ea typeface="Arial"/>
                <a:cs typeface="Arial"/>
                <a:sym typeface="Arial"/>
              </a:defRPr>
            </a:lvl3pPr>
            <a:lvl4pPr lvl="3" rtl="0" algn="l">
              <a:spcBef>
                <a:spcPts val="0"/>
              </a:spcBef>
              <a:spcAft>
                <a:spcPts val="0"/>
              </a:spcAft>
              <a:buSzPts val="1400"/>
              <a:buChar char="●"/>
              <a:defRPr sz="2800">
                <a:solidFill>
                  <a:srgbClr val="262626"/>
                </a:solidFill>
                <a:latin typeface="Arial"/>
                <a:ea typeface="Arial"/>
                <a:cs typeface="Arial"/>
                <a:sym typeface="Arial"/>
              </a:defRPr>
            </a:lvl4pPr>
            <a:lvl5pPr lvl="4" rtl="0" algn="l">
              <a:spcBef>
                <a:spcPts val="0"/>
              </a:spcBef>
              <a:spcAft>
                <a:spcPts val="0"/>
              </a:spcAft>
              <a:buSzPts val="1400"/>
              <a:buChar char="○"/>
              <a:defRPr sz="2800">
                <a:solidFill>
                  <a:srgbClr val="262626"/>
                </a:solidFill>
                <a:latin typeface="Arial"/>
                <a:ea typeface="Arial"/>
                <a:cs typeface="Arial"/>
                <a:sym typeface="Arial"/>
              </a:defRPr>
            </a:lvl5pPr>
            <a:lvl6pPr lvl="5" marL="457200" rtl="0" algn="l">
              <a:spcBef>
                <a:spcPts val="0"/>
              </a:spcBef>
              <a:spcAft>
                <a:spcPts val="0"/>
              </a:spcAft>
              <a:buSzPts val="1400"/>
              <a:buChar char="■"/>
              <a:defRPr sz="2800">
                <a:solidFill>
                  <a:srgbClr val="262626"/>
                </a:solidFill>
                <a:latin typeface="Arial"/>
                <a:ea typeface="Arial"/>
                <a:cs typeface="Arial"/>
                <a:sym typeface="Arial"/>
              </a:defRPr>
            </a:lvl6pPr>
            <a:lvl7pPr lvl="6" marL="914400" rtl="0" algn="l">
              <a:spcBef>
                <a:spcPts val="0"/>
              </a:spcBef>
              <a:spcAft>
                <a:spcPts val="0"/>
              </a:spcAft>
              <a:buSzPts val="1400"/>
              <a:buChar char="●"/>
              <a:defRPr sz="2800">
                <a:solidFill>
                  <a:srgbClr val="262626"/>
                </a:solidFill>
                <a:latin typeface="Arial"/>
                <a:ea typeface="Arial"/>
                <a:cs typeface="Arial"/>
                <a:sym typeface="Arial"/>
              </a:defRPr>
            </a:lvl7pPr>
            <a:lvl8pPr lvl="7" marL="1371600" rtl="0" algn="l">
              <a:spcBef>
                <a:spcPts val="0"/>
              </a:spcBef>
              <a:spcAft>
                <a:spcPts val="0"/>
              </a:spcAft>
              <a:buSzPts val="1400"/>
              <a:buChar char="○"/>
              <a:defRPr sz="2800">
                <a:solidFill>
                  <a:srgbClr val="262626"/>
                </a:solidFill>
                <a:latin typeface="Arial"/>
                <a:ea typeface="Arial"/>
                <a:cs typeface="Arial"/>
                <a:sym typeface="Arial"/>
              </a:defRPr>
            </a:lvl8pPr>
            <a:lvl9pPr lvl="8" marL="1828800" rtl="0" algn="l">
              <a:spcBef>
                <a:spcPts val="0"/>
              </a:spcBef>
              <a:spcAft>
                <a:spcPts val="0"/>
              </a:spcAft>
              <a:buSzPts val="1400"/>
              <a:buChar char="■"/>
              <a:defRPr sz="2800">
                <a:solidFill>
                  <a:srgbClr val="262626"/>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Google Shape;15;p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6" name="Google Shape;16;p4"/>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7" name="Google Shape;17;p4"/>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95" name="Shape 95"/>
        <p:cNvGrpSpPr/>
        <p:nvPr/>
      </p:nvGrpSpPr>
      <p:grpSpPr>
        <a:xfrm>
          <a:off x="0" y="0"/>
          <a:ext cx="0" cy="0"/>
          <a:chOff x="0" y="0"/>
          <a:chExt cx="0" cy="0"/>
        </a:xfrm>
      </p:grpSpPr>
      <p:sp>
        <p:nvSpPr>
          <p:cNvPr id="96" name="Google Shape;96;p35"/>
          <p:cNvSpPr txBox="1"/>
          <p:nvPr>
            <p:ph type="title"/>
          </p:nvPr>
        </p:nvSpPr>
        <p:spPr>
          <a:xfrm>
            <a:off x="292100" y="117871"/>
            <a:ext cx="8056500" cy="508500"/>
          </a:xfrm>
          <a:prstGeom prst="rect">
            <a:avLst/>
          </a:prstGeom>
          <a:noFill/>
          <a:ln>
            <a:noFill/>
          </a:ln>
        </p:spPr>
        <p:txBody>
          <a:bodyPr anchorCtr="0" anchor="t"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7" name="Google Shape;97;p35"/>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lstStyle>
            <a:lvl1pPr indent="-228600" lvl="0" marL="457200" rtl="0">
              <a:spcBef>
                <a:spcPts val="0"/>
              </a:spcBef>
              <a:spcAft>
                <a:spcPts val="0"/>
              </a:spcAft>
              <a:buSzPts val="1400"/>
              <a:buNone/>
              <a:defRPr b="1" sz="2400"/>
            </a:lvl1pPr>
            <a:lvl2pPr indent="-228600" lvl="1" marL="914400" rtl="0">
              <a:spcBef>
                <a:spcPts val="0"/>
              </a:spcBef>
              <a:spcAft>
                <a:spcPts val="0"/>
              </a:spcAft>
              <a:buSzPts val="1400"/>
              <a:buNone/>
              <a:defRPr b="1" sz="2000"/>
            </a:lvl2pPr>
            <a:lvl3pPr indent="-228600" lvl="2" marL="1371600" rtl="0">
              <a:spcBef>
                <a:spcPts val="0"/>
              </a:spcBef>
              <a:spcAft>
                <a:spcPts val="0"/>
              </a:spcAft>
              <a:buSzPts val="1400"/>
              <a:buNone/>
              <a:defRPr b="1" sz="1800"/>
            </a:lvl3pPr>
            <a:lvl4pPr indent="-228600" lvl="3" marL="1828800" rtl="0">
              <a:spcBef>
                <a:spcPts val="0"/>
              </a:spcBef>
              <a:spcAft>
                <a:spcPts val="0"/>
              </a:spcAft>
              <a:buSzPts val="1400"/>
              <a:buNone/>
              <a:defRPr b="1" sz="1600"/>
            </a:lvl4pPr>
            <a:lvl5pPr indent="-228600" lvl="4" marL="2286000" rtl="0">
              <a:spcBef>
                <a:spcPts val="0"/>
              </a:spcBef>
              <a:spcAft>
                <a:spcPts val="0"/>
              </a:spcAft>
              <a:buSzPts val="1400"/>
              <a:buNone/>
              <a:defRPr b="1" sz="1600"/>
            </a:lvl5pPr>
            <a:lvl6pPr indent="-228600" lvl="5" marL="2743200" rtl="0">
              <a:spcBef>
                <a:spcPts val="0"/>
              </a:spcBef>
              <a:spcAft>
                <a:spcPts val="0"/>
              </a:spcAft>
              <a:buSzPts val="1400"/>
              <a:buNone/>
              <a:defRPr b="1" sz="1600"/>
            </a:lvl6pPr>
            <a:lvl7pPr indent="-228600" lvl="6" marL="3200400" rtl="0">
              <a:spcBef>
                <a:spcPts val="0"/>
              </a:spcBef>
              <a:spcAft>
                <a:spcPts val="0"/>
              </a:spcAft>
              <a:buSzPts val="1400"/>
              <a:buNone/>
              <a:defRPr b="1" sz="1600"/>
            </a:lvl7pPr>
            <a:lvl8pPr indent="-228600" lvl="7" marL="3657600" rtl="0">
              <a:spcBef>
                <a:spcPts val="0"/>
              </a:spcBef>
              <a:spcAft>
                <a:spcPts val="0"/>
              </a:spcAft>
              <a:buSzPts val="1400"/>
              <a:buNone/>
              <a:defRPr b="1" sz="1600"/>
            </a:lvl8pPr>
            <a:lvl9pPr indent="-228600" lvl="8" marL="4114800" rtl="0">
              <a:spcBef>
                <a:spcPts val="0"/>
              </a:spcBef>
              <a:spcAft>
                <a:spcPts val="0"/>
              </a:spcAft>
              <a:buSzPts val="1400"/>
              <a:buNone/>
              <a:defRPr b="1" sz="1600"/>
            </a:lvl9pPr>
          </a:lstStyle>
          <a:p/>
        </p:txBody>
      </p:sp>
      <p:sp>
        <p:nvSpPr>
          <p:cNvPr id="98" name="Google Shape;98;p35"/>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99" name="Google Shape;99;p35"/>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lstStyle>
            <a:lvl1pPr indent="-228600" lvl="0" marL="457200" rtl="0">
              <a:spcBef>
                <a:spcPts val="0"/>
              </a:spcBef>
              <a:spcAft>
                <a:spcPts val="0"/>
              </a:spcAft>
              <a:buSzPts val="1400"/>
              <a:buNone/>
              <a:defRPr b="1" sz="2400"/>
            </a:lvl1pPr>
            <a:lvl2pPr indent="-228600" lvl="1" marL="914400" rtl="0">
              <a:spcBef>
                <a:spcPts val="0"/>
              </a:spcBef>
              <a:spcAft>
                <a:spcPts val="0"/>
              </a:spcAft>
              <a:buSzPts val="1400"/>
              <a:buNone/>
              <a:defRPr b="1" sz="2000"/>
            </a:lvl2pPr>
            <a:lvl3pPr indent="-228600" lvl="2" marL="1371600" rtl="0">
              <a:spcBef>
                <a:spcPts val="0"/>
              </a:spcBef>
              <a:spcAft>
                <a:spcPts val="0"/>
              </a:spcAft>
              <a:buSzPts val="1400"/>
              <a:buNone/>
              <a:defRPr b="1" sz="1800"/>
            </a:lvl3pPr>
            <a:lvl4pPr indent="-228600" lvl="3" marL="1828800" rtl="0">
              <a:spcBef>
                <a:spcPts val="0"/>
              </a:spcBef>
              <a:spcAft>
                <a:spcPts val="0"/>
              </a:spcAft>
              <a:buSzPts val="1400"/>
              <a:buNone/>
              <a:defRPr b="1" sz="1600"/>
            </a:lvl4pPr>
            <a:lvl5pPr indent="-228600" lvl="4" marL="2286000" rtl="0">
              <a:spcBef>
                <a:spcPts val="0"/>
              </a:spcBef>
              <a:spcAft>
                <a:spcPts val="0"/>
              </a:spcAft>
              <a:buSzPts val="1400"/>
              <a:buNone/>
              <a:defRPr b="1" sz="1600"/>
            </a:lvl5pPr>
            <a:lvl6pPr indent="-228600" lvl="5" marL="2743200" rtl="0">
              <a:spcBef>
                <a:spcPts val="0"/>
              </a:spcBef>
              <a:spcAft>
                <a:spcPts val="0"/>
              </a:spcAft>
              <a:buSzPts val="1400"/>
              <a:buNone/>
              <a:defRPr b="1" sz="1600"/>
            </a:lvl6pPr>
            <a:lvl7pPr indent="-228600" lvl="6" marL="3200400" rtl="0">
              <a:spcBef>
                <a:spcPts val="0"/>
              </a:spcBef>
              <a:spcAft>
                <a:spcPts val="0"/>
              </a:spcAft>
              <a:buSzPts val="1400"/>
              <a:buNone/>
              <a:defRPr b="1" sz="1600"/>
            </a:lvl7pPr>
            <a:lvl8pPr indent="-228600" lvl="7" marL="3657600" rtl="0">
              <a:spcBef>
                <a:spcPts val="0"/>
              </a:spcBef>
              <a:spcAft>
                <a:spcPts val="0"/>
              </a:spcAft>
              <a:buSzPts val="1400"/>
              <a:buNone/>
              <a:defRPr b="1" sz="1600"/>
            </a:lvl8pPr>
            <a:lvl9pPr indent="-228600" lvl="8" marL="4114800" rtl="0">
              <a:spcBef>
                <a:spcPts val="0"/>
              </a:spcBef>
              <a:spcAft>
                <a:spcPts val="0"/>
              </a:spcAft>
              <a:buSzPts val="1400"/>
              <a:buNone/>
              <a:defRPr b="1" sz="1600"/>
            </a:lvl9pPr>
          </a:lstStyle>
          <a:p/>
        </p:txBody>
      </p:sp>
      <p:sp>
        <p:nvSpPr>
          <p:cNvPr id="100" name="Google Shape;100;p35"/>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101" name="Shape 101"/>
        <p:cNvGrpSpPr/>
        <p:nvPr/>
      </p:nvGrpSpPr>
      <p:grpSpPr>
        <a:xfrm>
          <a:off x="0" y="0"/>
          <a:ext cx="0" cy="0"/>
          <a:chOff x="0" y="0"/>
          <a:chExt cx="0" cy="0"/>
        </a:xfrm>
      </p:grpSpPr>
      <p:sp>
        <p:nvSpPr>
          <p:cNvPr id="102" name="Google Shape;102;p36"/>
          <p:cNvSpPr txBox="1"/>
          <p:nvPr>
            <p:ph type="title"/>
          </p:nvPr>
        </p:nvSpPr>
        <p:spPr>
          <a:xfrm>
            <a:off x="292100" y="117871"/>
            <a:ext cx="8056500" cy="508500"/>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Char char="●"/>
              <a:defRPr sz="2800">
                <a:solidFill>
                  <a:srgbClr val="262626"/>
                </a:solidFill>
                <a:latin typeface="Arial"/>
                <a:ea typeface="Arial"/>
                <a:cs typeface="Arial"/>
                <a:sym typeface="Arial"/>
              </a:defRPr>
            </a:lvl1pPr>
            <a:lvl2pPr lvl="1" rtl="0" algn="l">
              <a:spcBef>
                <a:spcPts val="0"/>
              </a:spcBef>
              <a:spcAft>
                <a:spcPts val="0"/>
              </a:spcAft>
              <a:buSzPts val="1400"/>
              <a:buChar char="○"/>
              <a:defRPr sz="2800">
                <a:solidFill>
                  <a:srgbClr val="262626"/>
                </a:solidFill>
                <a:latin typeface="Arial"/>
                <a:ea typeface="Arial"/>
                <a:cs typeface="Arial"/>
                <a:sym typeface="Arial"/>
              </a:defRPr>
            </a:lvl2pPr>
            <a:lvl3pPr lvl="2" rtl="0" algn="l">
              <a:spcBef>
                <a:spcPts val="0"/>
              </a:spcBef>
              <a:spcAft>
                <a:spcPts val="0"/>
              </a:spcAft>
              <a:buSzPts val="1400"/>
              <a:buChar char="■"/>
              <a:defRPr sz="2800">
                <a:solidFill>
                  <a:srgbClr val="262626"/>
                </a:solidFill>
                <a:latin typeface="Arial"/>
                <a:ea typeface="Arial"/>
                <a:cs typeface="Arial"/>
                <a:sym typeface="Arial"/>
              </a:defRPr>
            </a:lvl3pPr>
            <a:lvl4pPr lvl="3" rtl="0" algn="l">
              <a:spcBef>
                <a:spcPts val="0"/>
              </a:spcBef>
              <a:spcAft>
                <a:spcPts val="0"/>
              </a:spcAft>
              <a:buSzPts val="1400"/>
              <a:buChar char="●"/>
              <a:defRPr sz="2800">
                <a:solidFill>
                  <a:srgbClr val="262626"/>
                </a:solidFill>
                <a:latin typeface="Arial"/>
                <a:ea typeface="Arial"/>
                <a:cs typeface="Arial"/>
                <a:sym typeface="Arial"/>
              </a:defRPr>
            </a:lvl4pPr>
            <a:lvl5pPr lvl="4" rtl="0" algn="l">
              <a:spcBef>
                <a:spcPts val="0"/>
              </a:spcBef>
              <a:spcAft>
                <a:spcPts val="0"/>
              </a:spcAft>
              <a:buSzPts val="1400"/>
              <a:buChar char="○"/>
              <a:defRPr sz="2800">
                <a:solidFill>
                  <a:srgbClr val="262626"/>
                </a:solidFill>
                <a:latin typeface="Arial"/>
                <a:ea typeface="Arial"/>
                <a:cs typeface="Arial"/>
                <a:sym typeface="Arial"/>
              </a:defRPr>
            </a:lvl5pPr>
            <a:lvl6pPr lvl="5" marL="457200" rtl="0" algn="l">
              <a:spcBef>
                <a:spcPts val="0"/>
              </a:spcBef>
              <a:spcAft>
                <a:spcPts val="0"/>
              </a:spcAft>
              <a:buSzPts val="1400"/>
              <a:buChar char="■"/>
              <a:defRPr sz="2800">
                <a:solidFill>
                  <a:srgbClr val="262626"/>
                </a:solidFill>
                <a:latin typeface="Arial"/>
                <a:ea typeface="Arial"/>
                <a:cs typeface="Arial"/>
                <a:sym typeface="Arial"/>
              </a:defRPr>
            </a:lvl6pPr>
            <a:lvl7pPr lvl="6" marL="914400" rtl="0" algn="l">
              <a:spcBef>
                <a:spcPts val="0"/>
              </a:spcBef>
              <a:spcAft>
                <a:spcPts val="0"/>
              </a:spcAft>
              <a:buSzPts val="1400"/>
              <a:buChar char="●"/>
              <a:defRPr sz="2800">
                <a:solidFill>
                  <a:srgbClr val="262626"/>
                </a:solidFill>
                <a:latin typeface="Arial"/>
                <a:ea typeface="Arial"/>
                <a:cs typeface="Arial"/>
                <a:sym typeface="Arial"/>
              </a:defRPr>
            </a:lvl7pPr>
            <a:lvl8pPr lvl="7" marL="1371600" rtl="0" algn="l">
              <a:spcBef>
                <a:spcPts val="0"/>
              </a:spcBef>
              <a:spcAft>
                <a:spcPts val="0"/>
              </a:spcAft>
              <a:buSzPts val="1400"/>
              <a:buChar char="○"/>
              <a:defRPr sz="2800">
                <a:solidFill>
                  <a:srgbClr val="262626"/>
                </a:solidFill>
                <a:latin typeface="Arial"/>
                <a:ea typeface="Arial"/>
                <a:cs typeface="Arial"/>
                <a:sym typeface="Arial"/>
              </a:defRPr>
            </a:lvl8pPr>
            <a:lvl9pPr lvl="8" marL="1828800" rtl="0" algn="l">
              <a:spcBef>
                <a:spcPts val="0"/>
              </a:spcBef>
              <a:spcAft>
                <a:spcPts val="0"/>
              </a:spcAft>
              <a:buSzPts val="1400"/>
              <a:buChar char="■"/>
              <a:defRPr sz="2800">
                <a:solidFill>
                  <a:srgbClr val="262626"/>
                </a:solidFill>
                <a:latin typeface="Arial"/>
                <a:ea typeface="Arial"/>
                <a:cs typeface="Arial"/>
                <a:sym typeface="Arial"/>
              </a:defRPr>
            </a:lvl9pPr>
          </a:lstStyle>
          <a:p/>
        </p:txBody>
      </p:sp>
      <p:sp>
        <p:nvSpPr>
          <p:cNvPr id="103" name="Google Shape;103;p3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104" name="Google Shape;104;p3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5" name="Shape 105"/>
        <p:cNvGrpSpPr/>
        <p:nvPr/>
      </p:nvGrpSpPr>
      <p:grpSpPr>
        <a:xfrm>
          <a:off x="0" y="0"/>
          <a:ext cx="0" cy="0"/>
          <a:chOff x="0" y="0"/>
          <a:chExt cx="0" cy="0"/>
        </a:xfrm>
      </p:grpSpPr>
      <p:sp>
        <p:nvSpPr>
          <p:cNvPr id="106" name="Google Shape;106;p3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Char char="●"/>
              <a:defRPr b="1" sz="4000" cap="small"/>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7" name="Google Shape;107;p3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lstStyle>
            <a:lvl1pPr indent="-228600" lvl="0" marL="457200" rtl="0">
              <a:spcBef>
                <a:spcPts val="0"/>
              </a:spcBef>
              <a:spcAft>
                <a:spcPts val="0"/>
              </a:spcAft>
              <a:buClr>
                <a:srgbClr val="3F3F3F"/>
              </a:buClr>
              <a:buSzPts val="1400"/>
              <a:buNone/>
              <a:defRPr sz="2000">
                <a:solidFill>
                  <a:srgbClr val="3F3F3F"/>
                </a:solidFill>
              </a:defRPr>
            </a:lvl1pPr>
            <a:lvl2pPr indent="-228600" lvl="1" marL="914400" rtl="0">
              <a:spcBef>
                <a:spcPts val="0"/>
              </a:spcBef>
              <a:spcAft>
                <a:spcPts val="0"/>
              </a:spcAft>
              <a:buClr>
                <a:srgbClr val="3F3F3F"/>
              </a:buClr>
              <a:buSzPts val="1400"/>
              <a:buNone/>
              <a:defRPr sz="1800">
                <a:solidFill>
                  <a:srgbClr val="3F3F3F"/>
                </a:solidFill>
              </a:defRPr>
            </a:lvl2pPr>
            <a:lvl3pPr indent="-228600" lvl="2" marL="1371600" rtl="0">
              <a:spcBef>
                <a:spcPts val="0"/>
              </a:spcBef>
              <a:spcAft>
                <a:spcPts val="0"/>
              </a:spcAft>
              <a:buClr>
                <a:srgbClr val="3F3F3F"/>
              </a:buClr>
              <a:buSzPts val="1400"/>
              <a:buNone/>
              <a:defRPr sz="1600">
                <a:solidFill>
                  <a:srgbClr val="3F3F3F"/>
                </a:solidFill>
              </a:defRPr>
            </a:lvl3pPr>
            <a:lvl4pPr indent="-228600" lvl="3" marL="1828800" rtl="0">
              <a:spcBef>
                <a:spcPts val="0"/>
              </a:spcBef>
              <a:spcAft>
                <a:spcPts val="0"/>
              </a:spcAft>
              <a:buClr>
                <a:srgbClr val="3F3F3F"/>
              </a:buClr>
              <a:buSzPts val="1400"/>
              <a:buNone/>
              <a:defRPr sz="1400">
                <a:solidFill>
                  <a:srgbClr val="3F3F3F"/>
                </a:solidFill>
              </a:defRPr>
            </a:lvl4pPr>
            <a:lvl5pPr indent="-228600" lvl="4" marL="2286000" rtl="0">
              <a:spcBef>
                <a:spcPts val="0"/>
              </a:spcBef>
              <a:spcAft>
                <a:spcPts val="0"/>
              </a:spcAft>
              <a:buClr>
                <a:srgbClr val="3F3F3F"/>
              </a:buClr>
              <a:buSzPts val="1400"/>
              <a:buNone/>
              <a:defRPr sz="1400">
                <a:solidFill>
                  <a:srgbClr val="3F3F3F"/>
                </a:solidFill>
              </a:defRPr>
            </a:lvl5pPr>
            <a:lvl6pPr indent="-228600" lvl="5" marL="2743200" rtl="0">
              <a:spcBef>
                <a:spcPts val="0"/>
              </a:spcBef>
              <a:spcAft>
                <a:spcPts val="0"/>
              </a:spcAft>
              <a:buClr>
                <a:srgbClr val="3F3F3F"/>
              </a:buClr>
              <a:buSzPts val="1400"/>
              <a:buNone/>
              <a:defRPr sz="1400">
                <a:solidFill>
                  <a:srgbClr val="3F3F3F"/>
                </a:solidFill>
              </a:defRPr>
            </a:lvl6pPr>
            <a:lvl7pPr indent="-228600" lvl="6" marL="3200400" rtl="0">
              <a:spcBef>
                <a:spcPts val="0"/>
              </a:spcBef>
              <a:spcAft>
                <a:spcPts val="0"/>
              </a:spcAft>
              <a:buClr>
                <a:srgbClr val="3F3F3F"/>
              </a:buClr>
              <a:buSzPts val="1400"/>
              <a:buNone/>
              <a:defRPr sz="1400">
                <a:solidFill>
                  <a:srgbClr val="3F3F3F"/>
                </a:solidFill>
              </a:defRPr>
            </a:lvl7pPr>
            <a:lvl8pPr indent="-228600" lvl="7" marL="3657600" rtl="0">
              <a:spcBef>
                <a:spcPts val="0"/>
              </a:spcBef>
              <a:spcAft>
                <a:spcPts val="0"/>
              </a:spcAft>
              <a:buClr>
                <a:srgbClr val="3F3F3F"/>
              </a:buClr>
              <a:buSzPts val="1400"/>
              <a:buNone/>
              <a:defRPr sz="1400">
                <a:solidFill>
                  <a:srgbClr val="3F3F3F"/>
                </a:solidFill>
              </a:defRPr>
            </a:lvl8pPr>
            <a:lvl9pPr indent="-228600" lvl="8" marL="4114800" rtl="0">
              <a:spcBef>
                <a:spcPts val="0"/>
              </a:spcBef>
              <a:spcAft>
                <a:spcPts val="0"/>
              </a:spcAft>
              <a:buClr>
                <a:srgbClr val="3F3F3F"/>
              </a:buClr>
              <a:buSzPts val="1400"/>
              <a:buNone/>
              <a:defRPr sz="1400">
                <a:solidFill>
                  <a:srgbClr val="3F3F3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108" name="Shape 108"/>
        <p:cNvGrpSpPr/>
        <p:nvPr/>
      </p:nvGrpSpPr>
      <p:grpSpPr>
        <a:xfrm>
          <a:off x="0" y="0"/>
          <a:ext cx="0" cy="0"/>
          <a:chOff x="0" y="0"/>
          <a:chExt cx="0" cy="0"/>
        </a:xfrm>
      </p:grpSpPr>
      <p:sp>
        <p:nvSpPr>
          <p:cNvPr id="109" name="Google Shape;109;p38"/>
          <p:cNvSpPr txBox="1"/>
          <p:nvPr>
            <p:ph type="title"/>
          </p:nvPr>
        </p:nvSpPr>
        <p:spPr>
          <a:xfrm>
            <a:off x="292100" y="117871"/>
            <a:ext cx="8056500" cy="508500"/>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Char char="●"/>
              <a:defRPr sz="2800">
                <a:solidFill>
                  <a:srgbClr val="262626"/>
                </a:solidFill>
                <a:latin typeface="Arial"/>
                <a:ea typeface="Arial"/>
                <a:cs typeface="Arial"/>
                <a:sym typeface="Arial"/>
              </a:defRPr>
            </a:lvl1pPr>
            <a:lvl2pPr lvl="1" rtl="0" algn="l">
              <a:spcBef>
                <a:spcPts val="0"/>
              </a:spcBef>
              <a:spcAft>
                <a:spcPts val="0"/>
              </a:spcAft>
              <a:buSzPts val="1400"/>
              <a:buChar char="○"/>
              <a:defRPr sz="2800">
                <a:solidFill>
                  <a:srgbClr val="262626"/>
                </a:solidFill>
                <a:latin typeface="Arial"/>
                <a:ea typeface="Arial"/>
                <a:cs typeface="Arial"/>
                <a:sym typeface="Arial"/>
              </a:defRPr>
            </a:lvl2pPr>
            <a:lvl3pPr lvl="2" rtl="0" algn="l">
              <a:spcBef>
                <a:spcPts val="0"/>
              </a:spcBef>
              <a:spcAft>
                <a:spcPts val="0"/>
              </a:spcAft>
              <a:buSzPts val="1400"/>
              <a:buChar char="■"/>
              <a:defRPr sz="2800">
                <a:solidFill>
                  <a:srgbClr val="262626"/>
                </a:solidFill>
                <a:latin typeface="Arial"/>
                <a:ea typeface="Arial"/>
                <a:cs typeface="Arial"/>
                <a:sym typeface="Arial"/>
              </a:defRPr>
            </a:lvl3pPr>
            <a:lvl4pPr lvl="3" rtl="0" algn="l">
              <a:spcBef>
                <a:spcPts val="0"/>
              </a:spcBef>
              <a:spcAft>
                <a:spcPts val="0"/>
              </a:spcAft>
              <a:buSzPts val="1400"/>
              <a:buChar char="●"/>
              <a:defRPr sz="2800">
                <a:solidFill>
                  <a:srgbClr val="262626"/>
                </a:solidFill>
                <a:latin typeface="Arial"/>
                <a:ea typeface="Arial"/>
                <a:cs typeface="Arial"/>
                <a:sym typeface="Arial"/>
              </a:defRPr>
            </a:lvl4pPr>
            <a:lvl5pPr lvl="4" rtl="0" algn="l">
              <a:spcBef>
                <a:spcPts val="0"/>
              </a:spcBef>
              <a:spcAft>
                <a:spcPts val="0"/>
              </a:spcAft>
              <a:buSzPts val="1400"/>
              <a:buChar char="○"/>
              <a:defRPr sz="2800">
                <a:solidFill>
                  <a:srgbClr val="262626"/>
                </a:solidFill>
                <a:latin typeface="Arial"/>
                <a:ea typeface="Arial"/>
                <a:cs typeface="Arial"/>
                <a:sym typeface="Arial"/>
              </a:defRPr>
            </a:lvl5pPr>
            <a:lvl6pPr lvl="5" marL="457200" rtl="0" algn="l">
              <a:spcBef>
                <a:spcPts val="0"/>
              </a:spcBef>
              <a:spcAft>
                <a:spcPts val="0"/>
              </a:spcAft>
              <a:buSzPts val="1400"/>
              <a:buChar char="■"/>
              <a:defRPr sz="2800">
                <a:solidFill>
                  <a:srgbClr val="262626"/>
                </a:solidFill>
                <a:latin typeface="Arial"/>
                <a:ea typeface="Arial"/>
                <a:cs typeface="Arial"/>
                <a:sym typeface="Arial"/>
              </a:defRPr>
            </a:lvl6pPr>
            <a:lvl7pPr lvl="6" marL="914400" rtl="0" algn="l">
              <a:spcBef>
                <a:spcPts val="0"/>
              </a:spcBef>
              <a:spcAft>
                <a:spcPts val="0"/>
              </a:spcAft>
              <a:buSzPts val="1400"/>
              <a:buChar char="●"/>
              <a:defRPr sz="2800">
                <a:solidFill>
                  <a:srgbClr val="262626"/>
                </a:solidFill>
                <a:latin typeface="Arial"/>
                <a:ea typeface="Arial"/>
                <a:cs typeface="Arial"/>
                <a:sym typeface="Arial"/>
              </a:defRPr>
            </a:lvl7pPr>
            <a:lvl8pPr lvl="7" marL="1371600" rtl="0" algn="l">
              <a:spcBef>
                <a:spcPts val="0"/>
              </a:spcBef>
              <a:spcAft>
                <a:spcPts val="0"/>
              </a:spcAft>
              <a:buSzPts val="1400"/>
              <a:buChar char="○"/>
              <a:defRPr sz="2800">
                <a:solidFill>
                  <a:srgbClr val="262626"/>
                </a:solidFill>
                <a:latin typeface="Arial"/>
                <a:ea typeface="Arial"/>
                <a:cs typeface="Arial"/>
                <a:sym typeface="Arial"/>
              </a:defRPr>
            </a:lvl8pPr>
            <a:lvl9pPr lvl="8" marL="1828800" rtl="0" algn="l">
              <a:spcBef>
                <a:spcPts val="0"/>
              </a:spcBef>
              <a:spcAft>
                <a:spcPts val="0"/>
              </a:spcAft>
              <a:buSzPts val="1400"/>
              <a:buChar char="■"/>
              <a:defRPr sz="2800">
                <a:solidFill>
                  <a:srgbClr val="262626"/>
                </a:solidFill>
                <a:latin typeface="Arial"/>
                <a:ea typeface="Arial"/>
                <a:cs typeface="Arial"/>
                <a:sym typeface="Arial"/>
              </a:defRPr>
            </a:lvl9pPr>
          </a:lstStyle>
          <a:p/>
        </p:txBody>
      </p:sp>
      <p:sp>
        <p:nvSpPr>
          <p:cNvPr id="110" name="Google Shape;110;p3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317500" lvl="0" marL="457200" rtl="0" algn="l">
              <a:spcBef>
                <a:spcPts val="640"/>
              </a:spcBef>
              <a:spcAft>
                <a:spcPts val="0"/>
              </a:spcAft>
              <a:buClr>
                <a:schemeClr val="dk1"/>
              </a:buClr>
              <a:buSzPts val="1400"/>
              <a:buChar char="●"/>
              <a:defRPr sz="3200">
                <a:solidFill>
                  <a:schemeClr val="dk1"/>
                </a:solidFill>
              </a:defRPr>
            </a:lvl1pPr>
            <a:lvl2pPr indent="-317500" lvl="1" marL="914400" rtl="0" algn="l">
              <a:spcBef>
                <a:spcPts val="0"/>
              </a:spcBef>
              <a:spcAft>
                <a:spcPts val="0"/>
              </a:spcAft>
              <a:buClr>
                <a:schemeClr val="dk1"/>
              </a:buClr>
              <a:buSzPts val="1400"/>
              <a:buChar char="●"/>
              <a:defRPr sz="2800">
                <a:solidFill>
                  <a:schemeClr val="dk1"/>
                </a:solidFill>
              </a:defRPr>
            </a:lvl2pPr>
            <a:lvl3pPr indent="-317500" lvl="2" marL="1371600" rtl="0" algn="l">
              <a:spcBef>
                <a:spcPts val="0"/>
              </a:spcBef>
              <a:spcAft>
                <a:spcPts val="0"/>
              </a:spcAft>
              <a:buClr>
                <a:schemeClr val="dk1"/>
              </a:buClr>
              <a:buSzPts val="1400"/>
              <a:buChar char="●"/>
              <a:defRPr sz="2400">
                <a:solidFill>
                  <a:schemeClr val="dk1"/>
                </a:solidFill>
              </a:defRPr>
            </a:lvl3pPr>
            <a:lvl4pPr indent="-317500" lvl="3" marL="1828800" rtl="0" algn="l">
              <a:spcBef>
                <a:spcPts val="0"/>
              </a:spcBef>
              <a:spcAft>
                <a:spcPts val="0"/>
              </a:spcAft>
              <a:buClr>
                <a:schemeClr val="dk1"/>
              </a:buClr>
              <a:buSzPts val="1400"/>
              <a:buChar char="●"/>
              <a:defRPr sz="2000">
                <a:solidFill>
                  <a:schemeClr val="dk1"/>
                </a:solidFill>
              </a:defRPr>
            </a:lvl4pPr>
            <a:lvl5pPr indent="-317500" lvl="4" marL="2286000" rtl="0" algn="l">
              <a:spcBef>
                <a:spcPts val="0"/>
              </a:spcBef>
              <a:spcAft>
                <a:spcPts val="0"/>
              </a:spcAft>
              <a:buClr>
                <a:schemeClr val="dk1"/>
              </a:buClr>
              <a:buSzPts val="1400"/>
              <a:buChar char="●"/>
              <a:defRPr sz="2000">
                <a:solidFill>
                  <a:schemeClr val="dk1"/>
                </a:solidFill>
              </a:defRPr>
            </a:lvl5pPr>
            <a:lvl6pPr indent="-317500" lvl="5" marL="2743200" rtl="0" algn="l">
              <a:spcBef>
                <a:spcPts val="0"/>
              </a:spcBef>
              <a:spcAft>
                <a:spcPts val="0"/>
              </a:spcAft>
              <a:buClr>
                <a:schemeClr val="dk1"/>
              </a:buClr>
              <a:buSzPts val="1400"/>
              <a:buChar char="●"/>
              <a:defRPr sz="2000">
                <a:solidFill>
                  <a:schemeClr val="dk1"/>
                </a:solidFill>
              </a:defRPr>
            </a:lvl6pPr>
            <a:lvl7pPr indent="-317500" lvl="6" marL="3200400" rtl="0" algn="l">
              <a:spcBef>
                <a:spcPts val="0"/>
              </a:spcBef>
              <a:spcAft>
                <a:spcPts val="0"/>
              </a:spcAft>
              <a:buClr>
                <a:schemeClr val="dk1"/>
              </a:buClr>
              <a:buSzPts val="1400"/>
              <a:buChar char="●"/>
              <a:defRPr sz="2000">
                <a:solidFill>
                  <a:schemeClr val="dk1"/>
                </a:solidFill>
              </a:defRPr>
            </a:lvl7pPr>
            <a:lvl8pPr indent="-317500" lvl="7" marL="3657600" rtl="0" algn="l">
              <a:spcBef>
                <a:spcPts val="0"/>
              </a:spcBef>
              <a:spcAft>
                <a:spcPts val="0"/>
              </a:spcAft>
              <a:buClr>
                <a:schemeClr val="dk1"/>
              </a:buClr>
              <a:buSzPts val="1400"/>
              <a:buChar char="●"/>
              <a:defRPr sz="2000">
                <a:solidFill>
                  <a:schemeClr val="dk1"/>
                </a:solidFill>
              </a:defRPr>
            </a:lvl8pPr>
            <a:lvl9pPr indent="-317500" lvl="8" marL="4114800" rtl="0" algn="l">
              <a:spcBef>
                <a:spcPts val="0"/>
              </a:spcBef>
              <a:spcAft>
                <a:spcPts val="0"/>
              </a:spcAft>
              <a:buClr>
                <a:schemeClr val="dk1"/>
              </a:buClr>
              <a:buSzPts val="1400"/>
              <a:buChar char="●"/>
              <a:defRPr sz="2000">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1" name="Shape 111"/>
        <p:cNvGrpSpPr/>
        <p:nvPr/>
      </p:nvGrpSpPr>
      <p:grpSpPr>
        <a:xfrm>
          <a:off x="0" y="0"/>
          <a:ext cx="0" cy="0"/>
          <a:chOff x="0" y="0"/>
          <a:chExt cx="0" cy="0"/>
        </a:xfrm>
      </p:grpSpPr>
      <p:sp>
        <p:nvSpPr>
          <p:cNvPr id="112" name="Google Shape;112;p39"/>
          <p:cNvSpPr txBox="1"/>
          <p:nvPr>
            <p:ph type="ctrTitle"/>
          </p:nvPr>
        </p:nvSpPr>
        <p:spPr>
          <a:xfrm>
            <a:off x="685800" y="1597819"/>
            <a:ext cx="7772400" cy="1102500"/>
          </a:xfrm>
          <a:prstGeom prst="rect">
            <a:avLst/>
          </a:prstGeom>
          <a:noFill/>
          <a:ln>
            <a:noFill/>
          </a:ln>
        </p:spPr>
        <p:txBody>
          <a:bodyPr anchorCtr="0" anchor="t" bIns="91425" lIns="91425" spcFirstLastPara="1" rIns="91425" wrap="square" tIns="91425"/>
          <a:lstStyle>
            <a:lvl1pPr indent="-88900" lvl="0"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1pPr>
            <a:lvl2pPr indent="-88900" lvl="1"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2pPr>
            <a:lvl3pPr indent="-88900" lvl="2"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3pPr>
            <a:lvl4pPr indent="-88900" lvl="3"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4pPr>
            <a:lvl5pPr indent="-88900" lvl="4"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5pPr>
            <a:lvl6pPr indent="-88900" lvl="5" marL="45720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6pPr>
            <a:lvl7pPr indent="-88900" lvl="6" marL="91440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7pPr>
            <a:lvl8pPr indent="-88900" lvl="7" marL="137160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8pPr>
            <a:lvl9pPr indent="-88900" lvl="8" marL="182880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9pPr>
          </a:lstStyle>
          <a:p/>
        </p:txBody>
      </p:sp>
      <p:sp>
        <p:nvSpPr>
          <p:cNvPr id="113" name="Google Shape;113;p3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3F3F3F"/>
              </a:buClr>
              <a:buSzPts val="1400"/>
              <a:buFont typeface="Arial"/>
              <a:buNone/>
              <a:defRPr b="0" i="0" sz="3200" u="none" cap="none" strike="noStrike">
                <a:solidFill>
                  <a:srgbClr val="3F3F3F"/>
                </a:solidFill>
                <a:latin typeface="Arial"/>
                <a:ea typeface="Arial"/>
                <a:cs typeface="Arial"/>
                <a:sym typeface="Arial"/>
              </a:defRPr>
            </a:lvl1pPr>
            <a:lvl2pPr indent="0" lvl="1" marL="457200" marR="0" rtl="0" algn="ctr">
              <a:spcBef>
                <a:spcPts val="0"/>
              </a:spcBef>
              <a:spcAft>
                <a:spcPts val="0"/>
              </a:spcAft>
              <a:buClr>
                <a:srgbClr val="3F3F3F"/>
              </a:buClr>
              <a:buSzPts val="1400"/>
              <a:buFont typeface="Arial"/>
              <a:buNone/>
              <a:defRPr b="0" i="0" sz="2800" u="none" cap="none" strike="noStrike">
                <a:solidFill>
                  <a:srgbClr val="3F3F3F"/>
                </a:solidFill>
                <a:latin typeface="Arial"/>
                <a:ea typeface="Arial"/>
                <a:cs typeface="Arial"/>
                <a:sym typeface="Arial"/>
              </a:defRPr>
            </a:lvl2pPr>
            <a:lvl3pPr indent="0" lvl="2" marL="914400" marR="0" rtl="0" algn="ctr">
              <a:spcBef>
                <a:spcPts val="0"/>
              </a:spcBef>
              <a:spcAft>
                <a:spcPts val="0"/>
              </a:spcAft>
              <a:buClr>
                <a:srgbClr val="3F3F3F"/>
              </a:buClr>
              <a:buSzPts val="1400"/>
              <a:buFont typeface="Arial"/>
              <a:buNone/>
              <a:defRPr b="0" i="0" sz="2400" u="none" cap="none" strike="noStrike">
                <a:solidFill>
                  <a:srgbClr val="3F3F3F"/>
                </a:solidFill>
                <a:latin typeface="Arial"/>
                <a:ea typeface="Arial"/>
                <a:cs typeface="Arial"/>
                <a:sym typeface="Arial"/>
              </a:defRPr>
            </a:lvl3pPr>
            <a:lvl4pPr indent="0" lvl="3" marL="1371600" marR="0" rtl="0" algn="ctr">
              <a:spcBef>
                <a:spcPts val="0"/>
              </a:spcBef>
              <a:spcAft>
                <a:spcPts val="0"/>
              </a:spcAft>
              <a:buClr>
                <a:srgbClr val="3F3F3F"/>
              </a:buClr>
              <a:buSzPts val="1400"/>
              <a:buFont typeface="Arial"/>
              <a:buNone/>
              <a:defRPr b="0" i="0" sz="2000" u="none" cap="none" strike="noStrike">
                <a:solidFill>
                  <a:srgbClr val="3F3F3F"/>
                </a:solidFill>
                <a:latin typeface="Arial"/>
                <a:ea typeface="Arial"/>
                <a:cs typeface="Arial"/>
                <a:sym typeface="Arial"/>
              </a:defRPr>
            </a:lvl4pPr>
            <a:lvl5pPr indent="0" lvl="4" marL="1828800" marR="0" rtl="0" algn="ctr">
              <a:spcBef>
                <a:spcPts val="0"/>
              </a:spcBef>
              <a:spcAft>
                <a:spcPts val="0"/>
              </a:spcAft>
              <a:buClr>
                <a:srgbClr val="3F3F3F"/>
              </a:buClr>
              <a:buSzPts val="1400"/>
              <a:buFont typeface="Arial"/>
              <a:buNone/>
              <a:defRPr b="0" i="0" sz="2000" u="none" cap="none" strike="noStrike">
                <a:solidFill>
                  <a:srgbClr val="3F3F3F"/>
                </a:solidFill>
                <a:latin typeface="Arial"/>
                <a:ea typeface="Arial"/>
                <a:cs typeface="Arial"/>
                <a:sym typeface="Arial"/>
              </a:defRPr>
            </a:lvl5pPr>
            <a:lvl6pPr indent="0" lvl="5" marL="2286000" marR="0" rtl="0" algn="ctr">
              <a:spcBef>
                <a:spcPts val="0"/>
              </a:spcBef>
              <a:spcAft>
                <a:spcPts val="0"/>
              </a:spcAft>
              <a:buClr>
                <a:srgbClr val="3F3F3F"/>
              </a:buClr>
              <a:buSzPts val="1400"/>
              <a:buFont typeface="Arial"/>
              <a:buNone/>
              <a:defRPr b="0" i="0" sz="2000" u="none" cap="none" strike="noStrike">
                <a:solidFill>
                  <a:srgbClr val="3F3F3F"/>
                </a:solidFill>
                <a:latin typeface="Arial"/>
                <a:ea typeface="Arial"/>
                <a:cs typeface="Arial"/>
                <a:sym typeface="Arial"/>
              </a:defRPr>
            </a:lvl6pPr>
            <a:lvl7pPr indent="0" lvl="6" marL="2743200" marR="0" rtl="0" algn="ctr">
              <a:spcBef>
                <a:spcPts val="0"/>
              </a:spcBef>
              <a:spcAft>
                <a:spcPts val="0"/>
              </a:spcAft>
              <a:buClr>
                <a:srgbClr val="3F3F3F"/>
              </a:buClr>
              <a:buSzPts val="1400"/>
              <a:buFont typeface="Arial"/>
              <a:buNone/>
              <a:defRPr b="0" i="0" sz="2000" u="none" cap="none" strike="noStrike">
                <a:solidFill>
                  <a:srgbClr val="3F3F3F"/>
                </a:solidFill>
                <a:latin typeface="Arial"/>
                <a:ea typeface="Arial"/>
                <a:cs typeface="Arial"/>
                <a:sym typeface="Arial"/>
              </a:defRPr>
            </a:lvl7pPr>
            <a:lvl8pPr indent="0" lvl="7" marL="3200400" marR="0" rtl="0" algn="ctr">
              <a:spcBef>
                <a:spcPts val="0"/>
              </a:spcBef>
              <a:spcAft>
                <a:spcPts val="0"/>
              </a:spcAft>
              <a:buClr>
                <a:srgbClr val="3F3F3F"/>
              </a:buClr>
              <a:buSzPts val="1400"/>
              <a:buFont typeface="Arial"/>
              <a:buNone/>
              <a:defRPr b="0" i="0" sz="2000" u="none" cap="none" strike="noStrike">
                <a:solidFill>
                  <a:srgbClr val="3F3F3F"/>
                </a:solidFill>
                <a:latin typeface="Arial"/>
                <a:ea typeface="Arial"/>
                <a:cs typeface="Arial"/>
                <a:sym typeface="Arial"/>
              </a:defRPr>
            </a:lvl8pPr>
            <a:lvl9pPr indent="0" lvl="8" marL="3657600" marR="0" rtl="0" algn="ctr">
              <a:spcBef>
                <a:spcPts val="0"/>
              </a:spcBef>
              <a:spcAft>
                <a:spcPts val="0"/>
              </a:spcAft>
              <a:buClr>
                <a:srgbClr val="3F3F3F"/>
              </a:buClr>
              <a:buSzPts val="1400"/>
              <a:buFont typeface="Arial"/>
              <a:buNone/>
              <a:defRPr b="0" i="0" sz="2000" u="none" cap="none" strike="noStrike">
                <a:solidFill>
                  <a:srgbClr val="3F3F3F"/>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 name="Shape 20"/>
        <p:cNvGrpSpPr/>
        <p:nvPr/>
      </p:nvGrpSpPr>
      <p:grpSpPr>
        <a:xfrm>
          <a:off x="0" y="0"/>
          <a:ext cx="0" cy="0"/>
          <a:chOff x="0" y="0"/>
          <a:chExt cx="0" cy="0"/>
        </a:xfrm>
      </p:grpSpPr>
      <p:sp>
        <p:nvSpPr>
          <p:cNvPr id="21" name="Google Shape;21;p6"/>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 name="Shape 25"/>
        <p:cNvGrpSpPr/>
        <p:nvPr/>
      </p:nvGrpSpPr>
      <p:grpSpPr>
        <a:xfrm>
          <a:off x="0" y="0"/>
          <a:ext cx="0" cy="0"/>
          <a:chOff x="0" y="0"/>
          <a:chExt cx="0" cy="0"/>
        </a:xfrm>
      </p:grpSpPr>
      <p:sp>
        <p:nvSpPr>
          <p:cNvPr id="26" name="Google Shape;26;p10"/>
          <p:cNvSpPr txBox="1"/>
          <p:nvPr>
            <p:ph type="ctrTitle"/>
          </p:nvPr>
        </p:nvSpPr>
        <p:spPr>
          <a:xfrm>
            <a:off x="822950" y="2057400"/>
            <a:ext cx="7498200" cy="822900"/>
          </a:xfrm>
          <a:prstGeom prst="rect">
            <a:avLst/>
          </a:prstGeom>
          <a:noFill/>
          <a:ln>
            <a:noFill/>
          </a:ln>
        </p:spPr>
        <p:txBody>
          <a:bodyPr anchorCtr="0" anchor="t" bIns="91425" lIns="91425" spcFirstLastPara="1" rIns="91425" wrap="square" tIns="91425"/>
          <a:lstStyle>
            <a:lvl1pPr lvl="0" algn="ctr">
              <a:spcBef>
                <a:spcPts val="0"/>
              </a:spcBef>
              <a:spcAft>
                <a:spcPts val="0"/>
              </a:spcAft>
              <a:buNone/>
              <a:defRPr sz="3600">
                <a:solidFill>
                  <a:srgbClr val="333333"/>
                </a:solidFill>
              </a:defRPr>
            </a:lvl1pPr>
          </a:lstStyle>
          <a:p/>
        </p:txBody>
      </p:sp>
      <p:sp>
        <p:nvSpPr>
          <p:cNvPr id="27" name="Google Shape;27;p10"/>
          <p:cNvSpPr txBox="1"/>
          <p:nvPr>
            <p:ph idx="1" type="subTitle"/>
          </p:nvPr>
        </p:nvSpPr>
        <p:spPr>
          <a:xfrm>
            <a:off x="1645900" y="3086100"/>
            <a:ext cx="5852100" cy="617100"/>
          </a:xfrm>
          <a:prstGeom prst="rect">
            <a:avLst/>
          </a:prstGeom>
          <a:noFill/>
          <a:ln>
            <a:noFill/>
          </a:ln>
        </p:spPr>
        <p:txBody>
          <a:bodyPr anchorCtr="0" anchor="t" bIns="91425" lIns="91425" spcFirstLastPara="1" rIns="91425" wrap="square" tIns="91425"/>
          <a:lstStyle>
            <a:lvl1pPr lvl="0" algn="ctr">
              <a:spcBef>
                <a:spcPts val="0"/>
              </a:spcBef>
              <a:spcAft>
                <a:spcPts val="0"/>
              </a:spcAft>
              <a:buNone/>
              <a:defRPr sz="2400">
                <a:solidFill>
                  <a:srgbClr val="333333"/>
                </a:solidFill>
              </a:defRPr>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274300" y="205725"/>
            <a:ext cx="8595300" cy="617100"/>
          </a:xfrm>
          <a:prstGeom prst="rect">
            <a:avLst/>
          </a:prstGeom>
          <a:noFill/>
          <a:ln>
            <a:noFill/>
          </a:ln>
        </p:spPr>
        <p:txBody>
          <a:bodyPr anchorCtr="0" anchor="t" bIns="91425" lIns="91425" spcFirstLastPara="1" rIns="91425" wrap="square" tIns="91425"/>
          <a:lstStyle>
            <a:lvl1pPr lvl="0">
              <a:spcBef>
                <a:spcPts val="0"/>
              </a:spcBef>
              <a:spcAft>
                <a:spcPts val="0"/>
              </a:spcAft>
              <a:buNone/>
              <a:defRPr sz="3200">
                <a:solidFill>
                  <a:srgbClr val="333333"/>
                </a:solidFill>
              </a:defRPr>
            </a:lvl1pPr>
          </a:lstStyle>
          <a:p/>
        </p:txBody>
      </p:sp>
      <p:sp>
        <p:nvSpPr>
          <p:cNvPr id="30" name="Google Shape;30;p11"/>
          <p:cNvSpPr txBox="1"/>
          <p:nvPr>
            <p:ph idx="1" type="body"/>
          </p:nvPr>
        </p:nvSpPr>
        <p:spPr>
          <a:xfrm>
            <a:off x="274300" y="1234425"/>
            <a:ext cx="8595300" cy="37032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2000">
                <a:solidFill>
                  <a:srgbClr val="333333"/>
                </a:solidFill>
              </a:defRPr>
            </a:lvl1pPr>
            <a:lvl2pPr indent="-317500" lvl="1" marL="914400">
              <a:spcBef>
                <a:spcPts val="0"/>
              </a:spcBef>
              <a:spcAft>
                <a:spcPts val="0"/>
              </a:spcAft>
              <a:buSzPts val="1400"/>
              <a:buChar char="○"/>
              <a:defRPr sz="2000">
                <a:solidFill>
                  <a:srgbClr val="333333"/>
                </a:solidFill>
              </a:defRPr>
            </a:lvl2pPr>
            <a:lvl3pPr indent="-317500" lvl="2" marL="1371600">
              <a:spcBef>
                <a:spcPts val="0"/>
              </a:spcBef>
              <a:spcAft>
                <a:spcPts val="0"/>
              </a:spcAft>
              <a:buSzPts val="1400"/>
              <a:buChar char="■"/>
              <a:defRPr sz="2000">
                <a:solidFill>
                  <a:srgbClr val="333333"/>
                </a:solidFill>
              </a:defRPr>
            </a:lvl3pPr>
            <a:lvl4pPr indent="-317500" lvl="3" marL="1828800">
              <a:spcBef>
                <a:spcPts val="0"/>
              </a:spcBef>
              <a:spcAft>
                <a:spcPts val="0"/>
              </a:spcAft>
              <a:buSzPts val="1400"/>
              <a:buChar char="●"/>
              <a:defRPr sz="2000">
                <a:solidFill>
                  <a:srgbClr val="333333"/>
                </a:solidFill>
              </a:defRPr>
            </a:lvl4pPr>
            <a:lvl5pPr indent="-317500" lvl="4" marL="2286000">
              <a:spcBef>
                <a:spcPts val="0"/>
              </a:spcBef>
              <a:spcAft>
                <a:spcPts val="0"/>
              </a:spcAft>
              <a:buSzPts val="1400"/>
              <a:buChar char="○"/>
              <a:defRPr sz="2000">
                <a:solidFill>
                  <a:srgbClr val="333333"/>
                </a:solidFill>
              </a:defRPr>
            </a:lvl5pPr>
            <a:lvl6pPr indent="-317500" lvl="5" marL="2743200">
              <a:spcBef>
                <a:spcPts val="0"/>
              </a:spcBef>
              <a:spcAft>
                <a:spcPts val="0"/>
              </a:spcAft>
              <a:buSzPts val="1400"/>
              <a:buChar char="■"/>
              <a:defRPr sz="2000">
                <a:solidFill>
                  <a:srgbClr val="333333"/>
                </a:solidFill>
              </a:defRPr>
            </a:lvl6pPr>
            <a:lvl7pPr indent="-317500" lvl="6" marL="3200400">
              <a:spcBef>
                <a:spcPts val="0"/>
              </a:spcBef>
              <a:spcAft>
                <a:spcPts val="0"/>
              </a:spcAft>
              <a:buSzPts val="1400"/>
              <a:buChar char="●"/>
              <a:defRPr sz="2000">
                <a:solidFill>
                  <a:srgbClr val="333333"/>
                </a:solidFill>
              </a:defRPr>
            </a:lvl7pPr>
            <a:lvl8pPr indent="-317500" lvl="7" marL="3657600">
              <a:spcBef>
                <a:spcPts val="0"/>
              </a:spcBef>
              <a:spcAft>
                <a:spcPts val="0"/>
              </a:spcAft>
              <a:buSzPts val="1400"/>
              <a:buChar char="○"/>
              <a:defRPr sz="2000">
                <a:solidFill>
                  <a:srgbClr val="333333"/>
                </a:solidFill>
              </a:defRPr>
            </a:lvl8pPr>
            <a:lvl9pPr indent="-317500" lvl="8" marL="4114800">
              <a:spcBef>
                <a:spcPts val="0"/>
              </a:spcBef>
              <a:spcAft>
                <a:spcPts val="0"/>
              </a:spcAft>
              <a:buSzPts val="1400"/>
              <a:buChar char="■"/>
              <a:defRPr sz="2000">
                <a:solidFill>
                  <a:srgbClr val="33333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6.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3" name="Shape 2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37" name="Shape 37"/>
        <p:cNvGrpSpPr/>
        <p:nvPr/>
      </p:nvGrpSpPr>
      <p:grpSpPr>
        <a:xfrm>
          <a:off x="0" y="0"/>
          <a:ext cx="0" cy="0"/>
          <a:chOff x="0" y="0"/>
          <a:chExt cx="0" cy="0"/>
        </a:xfrm>
      </p:grpSpPr>
      <p:sp>
        <p:nvSpPr>
          <p:cNvPr id="38" name="Google Shape;38;p14"/>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39" name="Google Shape;39;p14"/>
          <p:cNvSpPr txBox="1"/>
          <p:nvPr>
            <p:ph idx="1" type="body"/>
          </p:nvPr>
        </p:nvSpPr>
        <p:spPr>
          <a:xfrm>
            <a:off x="457200" y="1200150"/>
            <a:ext cx="8229600" cy="3725681"/>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5" name="Shape 55"/>
        <p:cNvGrpSpPr/>
        <p:nvPr/>
      </p:nvGrpSpPr>
      <p:grpSpPr>
        <a:xfrm>
          <a:off x="0" y="0"/>
          <a:ext cx="0" cy="0"/>
          <a:chOff x="0" y="0"/>
          <a:chExt cx="0" cy="0"/>
        </a:xfrm>
      </p:grpSpPr>
      <p:sp>
        <p:nvSpPr>
          <p:cNvPr id="56" name="Google Shape;56;p2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57" name="Google Shape;57;p2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 name="Shape 73"/>
        <p:cNvGrpSpPr/>
        <p:nvPr/>
      </p:nvGrpSpPr>
      <p:grpSpPr>
        <a:xfrm>
          <a:off x="0" y="0"/>
          <a:ext cx="0" cy="0"/>
          <a:chOff x="0" y="0"/>
          <a:chExt cx="0" cy="0"/>
        </a:xfrm>
      </p:grpSpPr>
      <p:sp>
        <p:nvSpPr>
          <p:cNvPr id="74" name="Google Shape;74;p28"/>
          <p:cNvSpPr txBox="1"/>
          <p:nvPr>
            <p:ph type="title"/>
          </p:nvPr>
        </p:nvSpPr>
        <p:spPr>
          <a:xfrm>
            <a:off x="292100" y="117871"/>
            <a:ext cx="8056500" cy="5085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1pPr>
            <a:lvl2pPr indent="-88900" lvl="1"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2pPr>
            <a:lvl3pPr indent="-88900" lvl="2"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3pPr>
            <a:lvl4pPr indent="-88900" lvl="3"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4pPr>
            <a:lvl5pPr indent="-88900" lvl="4" marL="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5pPr>
            <a:lvl6pPr indent="-88900" lvl="5" marL="45720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6pPr>
            <a:lvl7pPr indent="-88900" lvl="6" marL="91440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7pPr>
            <a:lvl8pPr indent="-88900" lvl="7" marL="137160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8pPr>
            <a:lvl9pPr indent="-88900" lvl="8" marL="1828800" marR="0" rtl="0" algn="l">
              <a:spcBef>
                <a:spcPts val="0"/>
              </a:spcBef>
              <a:spcAft>
                <a:spcPts val="0"/>
              </a:spcAft>
              <a:buSzPts val="1400"/>
              <a:buChar char="■"/>
              <a:defRPr b="0" i="0" sz="2800" u="none" cap="none" strike="noStrike">
                <a:solidFill>
                  <a:srgbClr val="262626"/>
                </a:solidFill>
                <a:latin typeface="Arial"/>
                <a:ea typeface="Arial"/>
                <a:cs typeface="Arial"/>
                <a:sym typeface="Arial"/>
              </a:defRPr>
            </a:lvl9pPr>
          </a:lstStyle>
          <a:p/>
        </p:txBody>
      </p:sp>
      <p:sp>
        <p:nvSpPr>
          <p:cNvPr id="75" name="Google Shape;75;p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98989"/>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Google Shape;76;p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77" name="Google Shape;77;p2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b="0" i="0" sz="1200" u="none" cap="none" strike="noStrike">
                <a:solidFill>
                  <a:srgbClr val="898989"/>
                </a:solidFill>
                <a:latin typeface="Arial"/>
                <a:ea typeface="Arial"/>
                <a:cs typeface="Arial"/>
                <a:sym typeface="Arial"/>
              </a:defRPr>
            </a:lvl1pPr>
            <a:lvl2pPr indent="0" lvl="1" marL="0" marR="0" rtl="0" algn="r">
              <a:buNone/>
              <a:defRPr b="0" i="0" sz="1200" u="none" cap="none" strike="noStrike">
                <a:solidFill>
                  <a:srgbClr val="898989"/>
                </a:solidFill>
                <a:latin typeface="Arial"/>
                <a:ea typeface="Arial"/>
                <a:cs typeface="Arial"/>
                <a:sym typeface="Arial"/>
              </a:defRPr>
            </a:lvl2pPr>
            <a:lvl3pPr indent="0" lvl="2" marL="0" marR="0" rtl="0" algn="r">
              <a:buNone/>
              <a:defRPr b="0" i="0" sz="1200" u="none" cap="none" strike="noStrike">
                <a:solidFill>
                  <a:srgbClr val="898989"/>
                </a:solidFill>
                <a:latin typeface="Arial"/>
                <a:ea typeface="Arial"/>
                <a:cs typeface="Arial"/>
                <a:sym typeface="Arial"/>
              </a:defRPr>
            </a:lvl3pPr>
            <a:lvl4pPr indent="0" lvl="3" marL="0" marR="0" rtl="0" algn="r">
              <a:buNone/>
              <a:defRPr b="0" i="0" sz="1200" u="none" cap="none" strike="noStrike">
                <a:solidFill>
                  <a:srgbClr val="898989"/>
                </a:solidFill>
                <a:latin typeface="Arial"/>
                <a:ea typeface="Arial"/>
                <a:cs typeface="Arial"/>
                <a:sym typeface="Arial"/>
              </a:defRPr>
            </a:lvl4pPr>
            <a:lvl5pPr indent="0" lvl="4" marL="0" marR="0" rtl="0" algn="r">
              <a:buNone/>
              <a:defRPr b="0" i="0" sz="1200" u="none" cap="none" strike="noStrike">
                <a:solidFill>
                  <a:srgbClr val="898989"/>
                </a:solidFill>
                <a:latin typeface="Arial"/>
                <a:ea typeface="Arial"/>
                <a:cs typeface="Arial"/>
                <a:sym typeface="Arial"/>
              </a:defRPr>
            </a:lvl5pPr>
            <a:lvl6pPr indent="0" lvl="5" marL="0" marR="0" rtl="0" algn="r">
              <a:buNone/>
              <a:defRPr b="0" i="0" sz="1200" u="none" cap="none" strike="noStrike">
                <a:solidFill>
                  <a:srgbClr val="898989"/>
                </a:solidFill>
                <a:latin typeface="Arial"/>
                <a:ea typeface="Arial"/>
                <a:cs typeface="Arial"/>
                <a:sym typeface="Arial"/>
              </a:defRPr>
            </a:lvl6pPr>
            <a:lvl7pPr indent="0" lvl="6" marL="0" marR="0" rtl="0" algn="r">
              <a:buNone/>
              <a:defRPr b="0" i="0" sz="1200" u="none" cap="none" strike="noStrike">
                <a:solidFill>
                  <a:srgbClr val="898989"/>
                </a:solidFill>
                <a:latin typeface="Arial"/>
                <a:ea typeface="Arial"/>
                <a:cs typeface="Arial"/>
                <a:sym typeface="Arial"/>
              </a:defRPr>
            </a:lvl7pPr>
            <a:lvl8pPr indent="0" lvl="7" marL="0" marR="0" rtl="0" algn="r">
              <a:buNone/>
              <a:defRPr b="0" i="0" sz="1200" u="none" cap="none" strike="noStrike">
                <a:solidFill>
                  <a:srgbClr val="898989"/>
                </a:solidFill>
                <a:latin typeface="Arial"/>
                <a:ea typeface="Arial"/>
                <a:cs typeface="Arial"/>
                <a:sym typeface="Arial"/>
              </a:defRPr>
            </a:lvl8pPr>
            <a:lvl9pPr indent="0" lvl="8" marL="0" marR="0" rtl="0" algn="r">
              <a:buNone/>
              <a:defRPr b="0" i="0" sz="1200" u="none" cap="none" strike="noStrike">
                <a:solidFill>
                  <a:srgbClr val="898989"/>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0" algn="l">
              <a:spcBef>
                <a:spcPts val="0"/>
              </a:spcBef>
              <a:spcAft>
                <a:spcPts val="0"/>
              </a:spcAft>
              <a:buSzPts val="1400"/>
              <a:buChar char="○"/>
            </a:pPr>
            <a:r>
              <a:t/>
            </a:r>
            <a:endParaRPr sz="1400">
              <a:solidFill>
                <a:srgbClr val="000000"/>
              </a:solidFill>
            </a:endParaRPr>
          </a:p>
          <a:p>
            <a:pPr indent="-88900" lvl="2" marL="0" algn="l">
              <a:spcBef>
                <a:spcPts val="0"/>
              </a:spcBef>
              <a:spcAft>
                <a:spcPts val="0"/>
              </a:spcAft>
              <a:buSzPts val="1400"/>
              <a:buChar char="■"/>
            </a:pPr>
            <a:r>
              <a:t/>
            </a:r>
            <a:endParaRPr sz="1400">
              <a:solidFill>
                <a:srgbClr val="000000"/>
              </a:solidFill>
            </a:endParaRPr>
          </a:p>
          <a:p>
            <a:pPr indent="-88900" lvl="3" marL="0" algn="l">
              <a:spcBef>
                <a:spcPts val="0"/>
              </a:spcBef>
              <a:spcAft>
                <a:spcPts val="0"/>
              </a:spcAft>
              <a:buSzPts val="1400"/>
              <a:buChar char="●"/>
            </a:pPr>
            <a:r>
              <a:t/>
            </a:r>
            <a:endParaRPr sz="1400">
              <a:solidFill>
                <a:srgbClr val="000000"/>
              </a:solidFill>
            </a:endParaRPr>
          </a:p>
          <a:p>
            <a:pPr indent="-88900" lvl="4" marL="0" algn="l">
              <a:spcBef>
                <a:spcPts val="0"/>
              </a:spcBef>
              <a:spcAft>
                <a:spcPts val="0"/>
              </a:spcAft>
              <a:buSzPts val="1400"/>
              <a:buChar char="○"/>
            </a:pPr>
            <a:r>
              <a:t/>
            </a:r>
            <a:endParaRPr sz="1400">
              <a:solidFill>
                <a:srgbClr val="000000"/>
              </a:solidFill>
            </a:endParaRPr>
          </a:p>
          <a:p>
            <a:pPr indent="-88900" lvl="5" marL="0" algn="l">
              <a:spcBef>
                <a:spcPts val="0"/>
              </a:spcBef>
              <a:spcAft>
                <a:spcPts val="0"/>
              </a:spcAft>
              <a:buSzPts val="1400"/>
              <a:buChar char="■"/>
            </a:pPr>
            <a:r>
              <a:t/>
            </a:r>
            <a:endParaRPr sz="1400">
              <a:solidFill>
                <a:srgbClr val="000000"/>
              </a:solidFill>
            </a:endParaRPr>
          </a:p>
          <a:p>
            <a:pPr indent="-88900" lvl="6" marL="0" algn="l">
              <a:spcBef>
                <a:spcPts val="0"/>
              </a:spcBef>
              <a:spcAft>
                <a:spcPts val="0"/>
              </a:spcAft>
              <a:buSzPts val="1400"/>
              <a:buChar char="●"/>
            </a:pPr>
            <a:r>
              <a:t/>
            </a:r>
            <a:endParaRPr sz="1400">
              <a:solidFill>
                <a:srgbClr val="000000"/>
              </a:solidFill>
            </a:endParaRPr>
          </a:p>
          <a:p>
            <a:pPr indent="-88900" lvl="7" marL="0" algn="l">
              <a:spcBef>
                <a:spcPts val="0"/>
              </a:spcBef>
              <a:spcAft>
                <a:spcPts val="0"/>
              </a:spcAft>
              <a:buSzPts val="1400"/>
              <a:buChar char="○"/>
            </a:pPr>
            <a:r>
              <a:t/>
            </a:r>
            <a:endParaRPr sz="1400">
              <a:solidFill>
                <a:srgbClr val="000000"/>
              </a:solidFill>
            </a:endParaRPr>
          </a:p>
          <a:p>
            <a:pPr indent="-88900" lvl="8" marL="0" algn="l">
              <a:spcBef>
                <a:spcPts val="0"/>
              </a:spcBef>
              <a:spcAft>
                <a:spcPts val="0"/>
              </a:spcAft>
              <a:buSzPts val="1400"/>
              <a:buChar char="■"/>
            </a:pPr>
            <a:r>
              <a:t/>
            </a:r>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jp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6.jpg"/><Relationship Id="rId5"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40"/>
          <p:cNvSpPr/>
          <p:nvPr/>
        </p:nvSpPr>
        <p:spPr>
          <a:xfrm>
            <a:off x="-8250" y="-6188"/>
            <a:ext cx="9160500" cy="5155800"/>
          </a:xfrm>
          <a:prstGeom prst="rect">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3000">
              <a:solidFill>
                <a:srgbClr val="FFFFFF"/>
              </a:solidFill>
              <a:latin typeface="Open Sans"/>
              <a:ea typeface="Open Sans"/>
              <a:cs typeface="Open Sans"/>
              <a:sym typeface="Open Sans"/>
            </a:endParaRPr>
          </a:p>
          <a:p>
            <a:pPr indent="0" lvl="0" marL="0" rtl="0">
              <a:spcBef>
                <a:spcPts val="0"/>
              </a:spcBef>
              <a:spcAft>
                <a:spcPts val="0"/>
              </a:spcAft>
              <a:buNone/>
            </a:pPr>
            <a:r>
              <a:t/>
            </a:r>
            <a:endParaRPr sz="3000">
              <a:solidFill>
                <a:srgbClr val="FFFFFF"/>
              </a:solidFill>
              <a:latin typeface="Open Sans"/>
              <a:ea typeface="Open Sans"/>
              <a:cs typeface="Open Sans"/>
              <a:sym typeface="Open Sans"/>
            </a:endParaRPr>
          </a:p>
          <a:p>
            <a:pPr indent="0" lvl="0" marL="0" rtl="0">
              <a:spcBef>
                <a:spcPts val="0"/>
              </a:spcBef>
              <a:spcAft>
                <a:spcPts val="0"/>
              </a:spcAft>
              <a:buNone/>
            </a:pPr>
            <a:r>
              <a:t/>
            </a:r>
            <a:endParaRPr sz="3000">
              <a:solidFill>
                <a:srgbClr val="FFFFFF"/>
              </a:solidFill>
              <a:latin typeface="Open Sans"/>
              <a:ea typeface="Open Sans"/>
              <a:cs typeface="Open Sans"/>
              <a:sym typeface="Open Sans"/>
            </a:endParaRPr>
          </a:p>
          <a:p>
            <a:pPr indent="0" lvl="0" marL="0" rtl="0">
              <a:spcBef>
                <a:spcPts val="0"/>
              </a:spcBef>
              <a:spcAft>
                <a:spcPts val="0"/>
              </a:spcAft>
              <a:buNone/>
            </a:pPr>
            <a:r>
              <a:t/>
            </a:r>
            <a:endParaRPr sz="3000">
              <a:solidFill>
                <a:srgbClr val="FFFFFF"/>
              </a:solidFill>
              <a:latin typeface="Open Sans"/>
              <a:ea typeface="Open Sans"/>
              <a:cs typeface="Open Sans"/>
              <a:sym typeface="Open Sans"/>
            </a:endParaRPr>
          </a:p>
          <a:p>
            <a:pPr indent="0" lvl="0" marL="0" rtl="0">
              <a:spcBef>
                <a:spcPts val="0"/>
              </a:spcBef>
              <a:spcAft>
                <a:spcPts val="0"/>
              </a:spcAft>
              <a:buNone/>
            </a:pPr>
            <a:r>
              <a:t/>
            </a:r>
            <a:endParaRPr sz="3000">
              <a:solidFill>
                <a:srgbClr val="FFFFFF"/>
              </a:solidFill>
              <a:latin typeface="Open Sans"/>
              <a:ea typeface="Open Sans"/>
              <a:cs typeface="Open Sans"/>
              <a:sym typeface="Open Sans"/>
            </a:endParaRPr>
          </a:p>
          <a:p>
            <a:pPr indent="0" lvl="0" marL="0" rtl="0">
              <a:spcBef>
                <a:spcPts val="0"/>
              </a:spcBef>
              <a:spcAft>
                <a:spcPts val="0"/>
              </a:spcAft>
              <a:buNone/>
            </a:pPr>
            <a:r>
              <a:t/>
            </a:r>
            <a:endParaRPr sz="3000">
              <a:solidFill>
                <a:srgbClr val="FFFFFF"/>
              </a:solidFill>
              <a:latin typeface="Open Sans"/>
              <a:ea typeface="Open Sans"/>
              <a:cs typeface="Open Sans"/>
              <a:sym typeface="Open Sans"/>
            </a:endParaRPr>
          </a:p>
          <a:p>
            <a:pPr indent="0" lvl="0" marL="0" rtl="0">
              <a:spcBef>
                <a:spcPts val="0"/>
              </a:spcBef>
              <a:spcAft>
                <a:spcPts val="0"/>
              </a:spcAft>
              <a:buNone/>
            </a:pPr>
            <a:r>
              <a:t/>
            </a:r>
            <a:endParaRPr sz="3000">
              <a:solidFill>
                <a:srgbClr val="FFFFFF"/>
              </a:solidFill>
              <a:latin typeface="Open Sans"/>
              <a:ea typeface="Open Sans"/>
              <a:cs typeface="Open Sans"/>
              <a:sym typeface="Open Sans"/>
            </a:endParaRPr>
          </a:p>
          <a:p>
            <a:pPr indent="0" lvl="0" marL="0" rtl="0">
              <a:spcBef>
                <a:spcPts val="0"/>
              </a:spcBef>
              <a:spcAft>
                <a:spcPts val="0"/>
              </a:spcAft>
              <a:buNone/>
            </a:pPr>
            <a:r>
              <a:t/>
            </a:r>
            <a:endParaRPr sz="30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3600">
              <a:latin typeface="Open Sans"/>
              <a:ea typeface="Open Sans"/>
              <a:cs typeface="Open Sans"/>
              <a:sym typeface="Open Sans"/>
            </a:endParaRPr>
          </a:p>
          <a:p>
            <a:pPr indent="0" lvl="0" marL="0" rtl="0" algn="ctr">
              <a:spcBef>
                <a:spcPts val="0"/>
              </a:spcBef>
              <a:spcAft>
                <a:spcPts val="0"/>
              </a:spcAft>
              <a:buNone/>
            </a:pPr>
            <a:r>
              <a:rPr lang="en" sz="3200">
                <a:solidFill>
                  <a:srgbClr val="434343"/>
                </a:solidFill>
                <a:latin typeface="Open Sans"/>
                <a:ea typeface="Open Sans"/>
                <a:cs typeface="Open Sans"/>
                <a:sym typeface="Open Sans"/>
              </a:rPr>
              <a:t>Move Fast &amp; Don't Break Things</a:t>
            </a:r>
            <a:endParaRPr sz="3200">
              <a:solidFill>
                <a:srgbClr val="434343"/>
              </a:solidFill>
              <a:latin typeface="Open Sans"/>
              <a:ea typeface="Open Sans"/>
              <a:cs typeface="Open Sans"/>
              <a:sym typeface="Open Sans"/>
            </a:endParaRPr>
          </a:p>
          <a:p>
            <a:pPr indent="0" lvl="0" marL="0" rtl="0" algn="ctr">
              <a:spcBef>
                <a:spcPts val="0"/>
              </a:spcBef>
              <a:spcAft>
                <a:spcPts val="0"/>
              </a:spcAft>
              <a:buNone/>
            </a:pPr>
            <a:r>
              <a:t/>
            </a:r>
            <a:endParaRPr sz="1500">
              <a:solidFill>
                <a:srgbClr val="434343"/>
              </a:solidFill>
              <a:latin typeface="Open Sans"/>
              <a:ea typeface="Open Sans"/>
              <a:cs typeface="Open Sans"/>
              <a:sym typeface="Open Sans"/>
            </a:endParaRPr>
          </a:p>
          <a:p>
            <a:pPr indent="0" lvl="0" marL="0" rtl="0" algn="ctr">
              <a:spcBef>
                <a:spcPts val="0"/>
              </a:spcBef>
              <a:spcAft>
                <a:spcPts val="0"/>
              </a:spcAft>
              <a:buNone/>
            </a:pPr>
            <a:r>
              <a:rPr lang="en" sz="2600">
                <a:solidFill>
                  <a:srgbClr val="434343"/>
                </a:solidFill>
                <a:latin typeface="Open Sans"/>
                <a:ea typeface="Open Sans"/>
                <a:cs typeface="Open Sans"/>
                <a:sym typeface="Open Sans"/>
              </a:rPr>
              <a:t>Ankit Mehta, Google</a:t>
            </a:r>
            <a:endParaRPr sz="3600">
              <a:solidFill>
                <a:srgbClr val="434343"/>
              </a:solidFill>
              <a:latin typeface="Open Sans"/>
              <a:ea typeface="Open Sans"/>
              <a:cs typeface="Open Sans"/>
              <a:sym typeface="Open Sans"/>
            </a:endParaRPr>
          </a:p>
          <a:p>
            <a:pPr indent="0" lvl="0" marL="0" rtl="0" algn="ctr">
              <a:spcBef>
                <a:spcPts val="0"/>
              </a:spcBef>
              <a:spcAft>
                <a:spcPts val="0"/>
              </a:spcAft>
              <a:buNone/>
            </a:pPr>
            <a:r>
              <a:t/>
            </a:r>
            <a:endParaRPr sz="3600">
              <a:solidFill>
                <a:srgbClr val="434343"/>
              </a:solidFill>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pic>
        <p:nvPicPr>
          <p:cNvPr descr="large GTAC Logo.jpg" id="119" name="Google Shape;119;p40"/>
          <p:cNvPicPr preferRelativeResize="0"/>
          <p:nvPr/>
        </p:nvPicPr>
        <p:blipFill>
          <a:blip r:embed="rId3">
            <a:alphaModFix/>
          </a:blip>
          <a:stretch>
            <a:fillRect/>
          </a:stretch>
        </p:blipFill>
        <p:spPr>
          <a:xfrm>
            <a:off x="2889174" y="241850"/>
            <a:ext cx="3365663" cy="33656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4" name="Shape 194"/>
        <p:cNvGrpSpPr/>
        <p:nvPr/>
      </p:nvGrpSpPr>
      <p:grpSpPr>
        <a:xfrm>
          <a:off x="0" y="0"/>
          <a:ext cx="0" cy="0"/>
          <a:chOff x="0" y="0"/>
          <a:chExt cx="0" cy="0"/>
        </a:xfrm>
      </p:grpSpPr>
      <p:pic>
        <p:nvPicPr>
          <p:cNvPr descr="snails.jpg" id="195" name="Google Shape;195;p49"/>
          <p:cNvPicPr preferRelativeResize="0"/>
          <p:nvPr/>
        </p:nvPicPr>
        <p:blipFill>
          <a:blip r:embed="rId3">
            <a:alphaModFix amt="38000"/>
          </a:blip>
          <a:stretch>
            <a:fillRect/>
          </a:stretch>
        </p:blipFill>
        <p:spPr>
          <a:xfrm>
            <a:off x="0" y="0"/>
            <a:ext cx="9144000" cy="5143500"/>
          </a:xfrm>
          <a:prstGeom prst="rect">
            <a:avLst/>
          </a:prstGeom>
          <a:noFill/>
          <a:ln>
            <a:noFill/>
          </a:ln>
        </p:spPr>
      </p:pic>
      <p:pic>
        <p:nvPicPr>
          <p:cNvPr id="196" name="Google Shape;196;p49"/>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97" name="Google Shape;197;p49"/>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198" name="Google Shape;198;p49"/>
          <p:cNvSpPr txBox="1"/>
          <p:nvPr>
            <p:ph idx="1" type="body"/>
          </p:nvPr>
        </p:nvSpPr>
        <p:spPr>
          <a:xfrm>
            <a:off x="92850" y="939575"/>
            <a:ext cx="3668700" cy="253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DB4437"/>
                </a:solidFill>
                <a:latin typeface="Roboto Condensed"/>
                <a:ea typeface="Roboto Condensed"/>
                <a:cs typeface="Roboto Condensed"/>
                <a:sym typeface="Roboto Condensed"/>
              </a:rPr>
              <a:t>Moving Fast is Good!</a:t>
            </a:r>
            <a:endParaRPr sz="26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Innovate</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Address flaws quickly</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Better productivity</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Better Code Health</a:t>
            </a:r>
            <a:endParaRPr sz="1800">
              <a:solidFill>
                <a:srgbClr val="3F3F3F"/>
              </a:solidFill>
              <a:latin typeface="Roboto Condensed"/>
              <a:ea typeface="Roboto Condensed"/>
              <a:cs typeface="Roboto Condensed"/>
              <a:sym typeface="Roboto Condensed"/>
            </a:endParaRPr>
          </a:p>
        </p:txBody>
      </p:sp>
      <p:cxnSp>
        <p:nvCxnSpPr>
          <p:cNvPr id="199" name="Google Shape;199;p49"/>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3" name="Shape 203"/>
        <p:cNvGrpSpPr/>
        <p:nvPr/>
      </p:nvGrpSpPr>
      <p:grpSpPr>
        <a:xfrm>
          <a:off x="0" y="0"/>
          <a:ext cx="0" cy="0"/>
          <a:chOff x="0" y="0"/>
          <a:chExt cx="0" cy="0"/>
        </a:xfrm>
      </p:grpSpPr>
      <p:pic>
        <p:nvPicPr>
          <p:cNvPr descr="broken_cup_drawing_by_Resolution_db.jpg" id="204" name="Google Shape;204;p50"/>
          <p:cNvPicPr preferRelativeResize="0"/>
          <p:nvPr/>
        </p:nvPicPr>
        <p:blipFill>
          <a:blip r:embed="rId3">
            <a:alphaModFix amt="70000"/>
          </a:blip>
          <a:stretch>
            <a:fillRect/>
          </a:stretch>
        </p:blipFill>
        <p:spPr>
          <a:xfrm>
            <a:off x="0" y="0"/>
            <a:ext cx="9144001" cy="5143500"/>
          </a:xfrm>
          <a:prstGeom prst="rect">
            <a:avLst/>
          </a:prstGeom>
          <a:noFill/>
          <a:ln>
            <a:noFill/>
          </a:ln>
        </p:spPr>
      </p:pic>
      <p:pic>
        <p:nvPicPr>
          <p:cNvPr id="205" name="Google Shape;205;p50"/>
          <p:cNvPicPr preferRelativeResize="0"/>
          <p:nvPr/>
        </p:nvPicPr>
        <p:blipFill>
          <a:blip r:embed="rId4">
            <a:alphaModFix/>
          </a:blip>
          <a:stretch>
            <a:fillRect/>
          </a:stretch>
        </p:blipFill>
        <p:spPr>
          <a:xfrm>
            <a:off x="-2975" y="0"/>
            <a:ext cx="485750" cy="485750"/>
          </a:xfrm>
          <a:prstGeom prst="rect">
            <a:avLst/>
          </a:prstGeom>
          <a:noFill/>
          <a:ln>
            <a:noFill/>
          </a:ln>
        </p:spPr>
      </p:pic>
      <p:sp>
        <p:nvSpPr>
          <p:cNvPr id="206" name="Google Shape;206;p50"/>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207" name="Google Shape;207;p50"/>
          <p:cNvSpPr txBox="1"/>
          <p:nvPr>
            <p:ph idx="1" type="body"/>
          </p:nvPr>
        </p:nvSpPr>
        <p:spPr>
          <a:xfrm>
            <a:off x="92850" y="939575"/>
            <a:ext cx="3668700" cy="253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DB4437"/>
                </a:solidFill>
                <a:latin typeface="Roboto Condensed"/>
                <a:ea typeface="Roboto Condensed"/>
                <a:cs typeface="Roboto Condensed"/>
                <a:sym typeface="Roboto Condensed"/>
              </a:rPr>
              <a:t>… But Breaking things isn’t</a:t>
            </a:r>
            <a:endParaRPr sz="26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User trust/satisfaction</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Uphold the brand</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Launch products</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Set a high bar</a:t>
            </a:r>
            <a:endParaRPr sz="1800">
              <a:solidFill>
                <a:srgbClr val="3F3F3F"/>
              </a:solidFill>
              <a:latin typeface="Roboto Condensed"/>
              <a:ea typeface="Roboto Condensed"/>
              <a:cs typeface="Roboto Condensed"/>
              <a:sym typeface="Roboto Condensed"/>
            </a:endParaRPr>
          </a:p>
        </p:txBody>
      </p:sp>
      <p:cxnSp>
        <p:nvCxnSpPr>
          <p:cNvPr id="208" name="Google Shape;208;p50"/>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212" name="Shape 212"/>
        <p:cNvGrpSpPr/>
        <p:nvPr/>
      </p:nvGrpSpPr>
      <p:grpSpPr>
        <a:xfrm>
          <a:off x="0" y="0"/>
          <a:ext cx="0" cy="0"/>
          <a:chOff x="0" y="0"/>
          <a:chExt cx="0" cy="0"/>
        </a:xfrm>
      </p:grpSpPr>
      <p:sp>
        <p:nvSpPr>
          <p:cNvPr id="213" name="Google Shape;213;p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chemeClr val="lt1"/>
                </a:solidFill>
                <a:latin typeface="Roboto Condensed"/>
                <a:ea typeface="Roboto Condensed"/>
                <a:cs typeface="Roboto Condensed"/>
                <a:sym typeface="Roboto Condensed"/>
              </a:rPr>
              <a:t>                  My Testing Philosophy</a:t>
            </a:r>
            <a:endParaRPr>
              <a:solidFill>
                <a:schemeClr val="lt1"/>
              </a:solidFill>
              <a:latin typeface="Roboto Condensed"/>
              <a:ea typeface="Roboto Condensed"/>
              <a:cs typeface="Roboto Condensed"/>
              <a:sym typeface="Roboto Condensed"/>
            </a:endParaRPr>
          </a:p>
        </p:txBody>
      </p:sp>
      <p:sp>
        <p:nvSpPr>
          <p:cNvPr id="214" name="Google Shape;214;p51"/>
          <p:cNvSpPr txBox="1"/>
          <p:nvPr>
            <p:ph idx="1" type="body"/>
          </p:nvPr>
        </p:nvSpPr>
        <p:spPr>
          <a:xfrm>
            <a:off x="457200" y="1063375"/>
            <a:ext cx="39945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400">
                <a:solidFill>
                  <a:schemeClr val="lt1"/>
                </a:solidFill>
                <a:latin typeface="Roboto Condensed"/>
                <a:ea typeface="Roboto Condensed"/>
                <a:cs typeface="Roboto Condensed"/>
                <a:sym typeface="Roboto Condensed"/>
              </a:rPr>
              <a:t>What many teams do</a:t>
            </a:r>
            <a:endParaRPr sz="2400">
              <a:solidFill>
                <a:schemeClr val="lt1"/>
              </a:solidFill>
              <a:latin typeface="Roboto Condensed"/>
              <a:ea typeface="Roboto Condensed"/>
              <a:cs typeface="Roboto Condensed"/>
              <a:sym typeface="Roboto Condensed"/>
            </a:endParaRPr>
          </a:p>
        </p:txBody>
      </p:sp>
      <p:sp>
        <p:nvSpPr>
          <p:cNvPr id="215" name="Google Shape;215;p51"/>
          <p:cNvSpPr txBox="1"/>
          <p:nvPr>
            <p:ph idx="2" type="body"/>
          </p:nvPr>
        </p:nvSpPr>
        <p:spPr>
          <a:xfrm>
            <a:off x="4692274" y="1063375"/>
            <a:ext cx="39945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400">
                <a:solidFill>
                  <a:schemeClr val="lt1"/>
                </a:solidFill>
                <a:latin typeface="Roboto Condensed"/>
                <a:ea typeface="Roboto Condensed"/>
                <a:cs typeface="Roboto Condensed"/>
                <a:sym typeface="Roboto Condensed"/>
              </a:rPr>
              <a:t>        How it should be done</a:t>
            </a:r>
            <a:endParaRPr sz="2400">
              <a:solidFill>
                <a:schemeClr val="lt1"/>
              </a:solidFill>
              <a:latin typeface="Roboto Condensed"/>
              <a:ea typeface="Roboto Condensed"/>
              <a:cs typeface="Roboto Condensed"/>
              <a:sym typeface="Roboto Condensed"/>
            </a:endParaRPr>
          </a:p>
        </p:txBody>
      </p:sp>
      <p:pic>
        <p:nvPicPr>
          <p:cNvPr id="216" name="Google Shape;216;p51"/>
          <p:cNvPicPr preferRelativeResize="0"/>
          <p:nvPr/>
        </p:nvPicPr>
        <p:blipFill>
          <a:blip r:embed="rId3">
            <a:alphaModFix/>
          </a:blip>
          <a:stretch>
            <a:fillRect/>
          </a:stretch>
        </p:blipFill>
        <p:spPr>
          <a:xfrm>
            <a:off x="-2975" y="0"/>
            <a:ext cx="485750" cy="485750"/>
          </a:xfrm>
          <a:prstGeom prst="rect">
            <a:avLst/>
          </a:prstGeom>
          <a:noFill/>
          <a:ln>
            <a:noFill/>
          </a:ln>
        </p:spPr>
      </p:pic>
      <p:sp>
        <p:nvSpPr>
          <p:cNvPr id="217" name="Google Shape;217;p51"/>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pic>
        <p:nvPicPr>
          <p:cNvPr id="218" name="Google Shape;218;p51"/>
          <p:cNvPicPr preferRelativeResize="0"/>
          <p:nvPr/>
        </p:nvPicPr>
        <p:blipFill>
          <a:blip r:embed="rId4">
            <a:alphaModFix/>
          </a:blip>
          <a:stretch>
            <a:fillRect/>
          </a:stretch>
        </p:blipFill>
        <p:spPr>
          <a:xfrm>
            <a:off x="497738" y="1670086"/>
            <a:ext cx="2652656" cy="3274894"/>
          </a:xfrm>
          <a:prstGeom prst="rect">
            <a:avLst/>
          </a:prstGeom>
          <a:noFill/>
          <a:ln>
            <a:noFill/>
          </a:ln>
        </p:spPr>
      </p:pic>
      <p:pic>
        <p:nvPicPr>
          <p:cNvPr id="219" name="Google Shape;219;p51"/>
          <p:cNvPicPr preferRelativeResize="0"/>
          <p:nvPr/>
        </p:nvPicPr>
        <p:blipFill>
          <a:blip r:embed="rId5">
            <a:alphaModFix/>
          </a:blip>
          <a:stretch>
            <a:fillRect/>
          </a:stretch>
        </p:blipFill>
        <p:spPr>
          <a:xfrm>
            <a:off x="5062207" y="1775424"/>
            <a:ext cx="3702018" cy="3013651"/>
          </a:xfrm>
          <a:prstGeom prst="rect">
            <a:avLst/>
          </a:prstGeom>
          <a:noFill/>
          <a:ln>
            <a:noFill/>
          </a:ln>
        </p:spPr>
      </p:pic>
      <p:cxnSp>
        <p:nvCxnSpPr>
          <p:cNvPr id="220" name="Google Shape;220;p51"/>
          <p:cNvCxnSpPr>
            <a:stCxn id="127" idx="0"/>
            <a:endCxn id="127" idx="0"/>
          </p:cNvCxnSpPr>
          <p:nvPr/>
        </p:nvCxnSpPr>
        <p:spPr>
          <a:xfrm rot="10800000">
            <a:off x="4680300" y="2512363"/>
            <a:ext cx="0" cy="2276700"/>
          </a:xfrm>
          <a:prstGeom prst="straightConnector1">
            <a:avLst/>
          </a:prstGeom>
          <a:noFill/>
          <a:ln cap="flat" cmpd="sng" w="76200">
            <a:solidFill>
              <a:srgbClr val="3F3F3F"/>
            </a:solidFill>
            <a:prstDash val="solid"/>
            <a:round/>
            <a:headEnd len="med" w="med" type="none"/>
            <a:tailEnd len="med" w="med" type="triangle"/>
          </a:ln>
        </p:spPr>
      </p:cxnSp>
      <p:sp>
        <p:nvSpPr>
          <p:cNvPr id="221" name="Google Shape;221;p51"/>
          <p:cNvSpPr txBox="1"/>
          <p:nvPr/>
        </p:nvSpPr>
        <p:spPr>
          <a:xfrm>
            <a:off x="3378938" y="3137450"/>
            <a:ext cx="11880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Roboto Condensed"/>
                <a:ea typeface="Roboto Condensed"/>
                <a:cs typeface="Roboto Condensed"/>
                <a:sym typeface="Roboto Condensed"/>
              </a:rPr>
              <a:t>Maintenance</a:t>
            </a:r>
            <a:endParaRPr>
              <a:solidFill>
                <a:schemeClr val="lt1"/>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a:solidFill>
                  <a:schemeClr val="lt1"/>
                </a:solidFill>
                <a:latin typeface="Roboto Condensed"/>
                <a:ea typeface="Roboto Condensed"/>
                <a:cs typeface="Roboto Condensed"/>
                <a:sym typeface="Roboto Condensed"/>
              </a:rPr>
              <a:t>Slower tests</a:t>
            </a:r>
            <a:endParaRPr>
              <a:solidFill>
                <a:schemeClr val="lt1"/>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a:solidFill>
                  <a:schemeClr val="lt1"/>
                </a:solidFill>
                <a:latin typeface="Roboto Condensed"/>
                <a:ea typeface="Roboto Condensed"/>
                <a:cs typeface="Roboto Condensed"/>
                <a:sym typeface="Roboto Condensed"/>
              </a:rPr>
              <a:t>Flakiness</a:t>
            </a:r>
            <a:endParaRPr>
              <a:solidFill>
                <a:schemeClr val="lt1"/>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225" name="Shape 225"/>
        <p:cNvGrpSpPr/>
        <p:nvPr/>
      </p:nvGrpSpPr>
      <p:grpSpPr>
        <a:xfrm>
          <a:off x="0" y="0"/>
          <a:ext cx="0" cy="0"/>
          <a:chOff x="0" y="0"/>
          <a:chExt cx="0" cy="0"/>
        </a:xfrm>
      </p:grpSpPr>
      <p:sp>
        <p:nvSpPr>
          <p:cNvPr id="226" name="Google Shape;226;p52"/>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27" name="Google Shape;227;p52"/>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28" name="Google Shape;228;p52"/>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29" name="Google Shape;229;p52"/>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30" name="Google Shape;230;p52"/>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31" name="Google Shape;231;p52"/>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32" name="Google Shape;232;p52"/>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33" name="Google Shape;233;p52"/>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34" name="Google Shape;234;p52"/>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35" name="Google Shape;235;p52"/>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236" name="Google Shape;236;p52"/>
          <p:cNvCxnSpPr>
            <a:stCxn id="227" idx="3"/>
            <a:endCxn id="226"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237" name="Google Shape;237;p52"/>
          <p:cNvCxnSpPr>
            <a:stCxn id="226" idx="3"/>
            <a:endCxn id="228"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238" name="Google Shape;238;p52"/>
          <p:cNvCxnSpPr>
            <a:stCxn id="228" idx="2"/>
            <a:endCxn id="234"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239" name="Google Shape;239;p52"/>
          <p:cNvCxnSpPr>
            <a:stCxn id="234" idx="2"/>
            <a:endCxn id="229"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240" name="Google Shape;240;p52"/>
          <p:cNvCxnSpPr>
            <a:stCxn id="229" idx="1"/>
            <a:endCxn id="230"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241" name="Google Shape;241;p52"/>
          <p:cNvCxnSpPr>
            <a:stCxn id="230" idx="1"/>
            <a:endCxn id="231"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242" name="Google Shape;242;p52"/>
          <p:cNvCxnSpPr>
            <a:stCxn id="231" idx="0"/>
            <a:endCxn id="232"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243" name="Google Shape;243;p52"/>
          <p:cNvCxnSpPr>
            <a:stCxn id="232" idx="0"/>
            <a:endCxn id="233"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244" name="Google Shape;244;p52"/>
          <p:cNvCxnSpPr>
            <a:stCxn id="233" idx="0"/>
            <a:endCxn id="235"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245" name="Google Shape;245;p52"/>
          <p:cNvPicPr preferRelativeResize="0"/>
          <p:nvPr/>
        </p:nvPicPr>
        <p:blipFill>
          <a:blip r:embed="rId3">
            <a:alphaModFix/>
          </a:blip>
          <a:stretch>
            <a:fillRect/>
          </a:stretch>
        </p:blipFill>
        <p:spPr>
          <a:xfrm>
            <a:off x="-2975" y="0"/>
            <a:ext cx="485750" cy="485750"/>
          </a:xfrm>
          <a:prstGeom prst="rect">
            <a:avLst/>
          </a:prstGeom>
          <a:noFill/>
          <a:ln>
            <a:noFill/>
          </a:ln>
        </p:spPr>
      </p:pic>
      <p:sp>
        <p:nvSpPr>
          <p:cNvPr id="246" name="Google Shape;246;p52"/>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247" name="Google Shape;247;p52"/>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251" name="Shape 251"/>
        <p:cNvGrpSpPr/>
        <p:nvPr/>
      </p:nvGrpSpPr>
      <p:grpSpPr>
        <a:xfrm>
          <a:off x="0" y="0"/>
          <a:ext cx="0" cy="0"/>
          <a:chOff x="0" y="0"/>
          <a:chExt cx="0" cy="0"/>
        </a:xfrm>
      </p:grpSpPr>
      <p:sp>
        <p:nvSpPr>
          <p:cNvPr id="252" name="Google Shape;252;p53"/>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53" name="Google Shape;253;p53"/>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254" name="Google Shape;254;p53"/>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55" name="Google Shape;255;p53"/>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56" name="Google Shape;256;p53"/>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57" name="Google Shape;257;p53"/>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58" name="Google Shape;258;p53"/>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59" name="Google Shape;259;p53"/>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60" name="Google Shape;260;p53"/>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61" name="Google Shape;261;p53"/>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262" name="Google Shape;262;p53"/>
          <p:cNvCxnSpPr>
            <a:stCxn id="253" idx="3"/>
            <a:endCxn id="252"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263" name="Google Shape;263;p53"/>
          <p:cNvCxnSpPr>
            <a:stCxn id="252" idx="3"/>
            <a:endCxn id="254"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264" name="Google Shape;264;p53"/>
          <p:cNvCxnSpPr>
            <a:stCxn id="254" idx="2"/>
            <a:endCxn id="260"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265" name="Google Shape;265;p53"/>
          <p:cNvCxnSpPr>
            <a:stCxn id="260" idx="2"/>
            <a:endCxn id="255"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266" name="Google Shape;266;p53"/>
          <p:cNvCxnSpPr>
            <a:stCxn id="255" idx="1"/>
            <a:endCxn id="256"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267" name="Google Shape;267;p53"/>
          <p:cNvCxnSpPr>
            <a:stCxn id="256" idx="1"/>
            <a:endCxn id="257"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268" name="Google Shape;268;p53"/>
          <p:cNvCxnSpPr>
            <a:stCxn id="257" idx="0"/>
            <a:endCxn id="258"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269" name="Google Shape;269;p53"/>
          <p:cNvCxnSpPr>
            <a:stCxn id="258" idx="0"/>
            <a:endCxn id="259"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270" name="Google Shape;270;p53"/>
          <p:cNvCxnSpPr>
            <a:stCxn id="259" idx="0"/>
            <a:endCxn id="261"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271" name="Google Shape;271;p53"/>
          <p:cNvPicPr preferRelativeResize="0"/>
          <p:nvPr/>
        </p:nvPicPr>
        <p:blipFill>
          <a:blip r:embed="rId3">
            <a:alphaModFix/>
          </a:blip>
          <a:stretch>
            <a:fillRect/>
          </a:stretch>
        </p:blipFill>
        <p:spPr>
          <a:xfrm>
            <a:off x="-2975" y="0"/>
            <a:ext cx="485750" cy="485750"/>
          </a:xfrm>
          <a:prstGeom prst="rect">
            <a:avLst/>
          </a:prstGeom>
          <a:noFill/>
          <a:ln>
            <a:noFill/>
          </a:ln>
        </p:spPr>
      </p:pic>
      <p:sp>
        <p:nvSpPr>
          <p:cNvPr id="272" name="Google Shape;272;p53"/>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273" name="Google Shape;273;p53"/>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54"/>
          <p:cNvPicPr preferRelativeResize="0"/>
          <p:nvPr/>
        </p:nvPicPr>
        <p:blipFill>
          <a:blip r:embed="rId3">
            <a:alphaModFix/>
          </a:blip>
          <a:stretch>
            <a:fillRect/>
          </a:stretch>
        </p:blipFill>
        <p:spPr>
          <a:xfrm>
            <a:off x="-2975" y="0"/>
            <a:ext cx="485750" cy="485750"/>
          </a:xfrm>
          <a:prstGeom prst="rect">
            <a:avLst/>
          </a:prstGeom>
          <a:noFill/>
          <a:ln>
            <a:noFill/>
          </a:ln>
        </p:spPr>
      </p:pic>
      <p:sp>
        <p:nvSpPr>
          <p:cNvPr id="279" name="Google Shape;279;p54"/>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280" name="Google Shape;280;p54"/>
          <p:cNvSpPr txBox="1"/>
          <p:nvPr>
            <p:ph idx="1" type="body"/>
          </p:nvPr>
        </p:nvSpPr>
        <p:spPr>
          <a:xfrm>
            <a:off x="92850" y="939575"/>
            <a:ext cx="7805100" cy="3220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DB4437"/>
                </a:solidFill>
                <a:latin typeface="Roboto Condensed"/>
                <a:ea typeface="Roboto Condensed"/>
                <a:cs typeface="Roboto Condensed"/>
                <a:sym typeface="Roboto Condensed"/>
              </a:rPr>
              <a:t>Push on Green..</a:t>
            </a:r>
            <a:endParaRPr sz="26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228600" lvl="0" marL="457200" rtl="0">
              <a:spcBef>
                <a:spcPts val="600"/>
              </a:spcBef>
              <a:spcAft>
                <a:spcPts val="0"/>
              </a:spcAft>
              <a:buClr>
                <a:srgbClr val="3F3F3F"/>
              </a:buClr>
              <a:buSzPts val="1800"/>
              <a:buFont typeface="Roboto Condensed"/>
              <a:buNone/>
            </a:pPr>
            <a:r>
              <a:rPr lang="en" sz="1800">
                <a:solidFill>
                  <a:srgbClr val="3F3F3F"/>
                </a:solidFill>
                <a:latin typeface="Roboto Condensed"/>
                <a:ea typeface="Roboto Condensed"/>
                <a:cs typeface="Roboto Condensed"/>
                <a:sym typeface="Roboto Condensed"/>
              </a:rPr>
              <a:t>“As soon as test suites go green, deployment to production is automatically started”</a:t>
            </a:r>
            <a:endParaRPr sz="1800">
              <a:solidFill>
                <a:srgbClr val="3F3F3F"/>
              </a:solidFill>
              <a:latin typeface="Roboto Condensed"/>
              <a:ea typeface="Roboto Condensed"/>
              <a:cs typeface="Roboto Condensed"/>
              <a:sym typeface="Roboto Condensed"/>
            </a:endParaRPr>
          </a:p>
          <a:p>
            <a:pPr indent="-228600" lvl="0" marL="457200" rtl="0">
              <a:spcBef>
                <a:spcPts val="600"/>
              </a:spcBef>
              <a:spcAft>
                <a:spcPts val="0"/>
              </a:spcAft>
              <a:buClr>
                <a:srgbClr val="3F3F3F"/>
              </a:buClr>
              <a:buSzPts val="1800"/>
              <a:buFont typeface="Roboto Condensed"/>
              <a:buNone/>
            </a:pPr>
            <a:r>
              <a:t/>
            </a:r>
            <a:endParaRPr sz="1800">
              <a:solidFill>
                <a:srgbClr val="3F3F3F"/>
              </a:solidFill>
              <a:latin typeface="Roboto Condensed"/>
              <a:ea typeface="Roboto Condensed"/>
              <a:cs typeface="Roboto Condensed"/>
              <a:sym typeface="Roboto Condensed"/>
            </a:endParaRPr>
          </a:p>
          <a:p>
            <a:pPr indent="-228600" lvl="0" marL="457200" rtl="0">
              <a:spcBef>
                <a:spcPts val="600"/>
              </a:spcBef>
              <a:spcAft>
                <a:spcPts val="0"/>
              </a:spcAft>
              <a:buClr>
                <a:srgbClr val="3F3F3F"/>
              </a:buClr>
              <a:buSzPts val="1800"/>
              <a:buFont typeface="Roboto Condensed"/>
              <a:buNone/>
            </a:pPr>
            <a:r>
              <a:rPr lang="en" sz="1800">
                <a:solidFill>
                  <a:srgbClr val="3F3F3F"/>
                </a:solidFill>
                <a:latin typeface="Roboto Condensed"/>
                <a:ea typeface="Roboto Condensed"/>
                <a:cs typeface="Roboto Condensed"/>
                <a:sym typeface="Roboto Condensed"/>
              </a:rPr>
              <a:t>This has evolved at Google. We have tens of thousands of tests for some projects, some of which could be failing and/or flaky</a:t>
            </a:r>
            <a:endParaRPr sz="1800">
              <a:solidFill>
                <a:srgbClr val="3F3F3F"/>
              </a:solidFill>
              <a:latin typeface="Roboto Condensed"/>
              <a:ea typeface="Roboto Condensed"/>
              <a:cs typeface="Roboto Condensed"/>
              <a:sym typeface="Roboto Condensed"/>
            </a:endParaRPr>
          </a:p>
        </p:txBody>
      </p:sp>
      <p:cxnSp>
        <p:nvCxnSpPr>
          <p:cNvPr id="281" name="Google Shape;281;p54"/>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descr="amber6.jpg" id="286" name="Google Shape;286;p55"/>
          <p:cNvPicPr preferRelativeResize="0"/>
          <p:nvPr/>
        </p:nvPicPr>
        <p:blipFill>
          <a:blip r:embed="rId3">
            <a:alphaModFix amt="58999"/>
          </a:blip>
          <a:stretch>
            <a:fillRect/>
          </a:stretch>
        </p:blipFill>
        <p:spPr>
          <a:xfrm>
            <a:off x="1" y="0"/>
            <a:ext cx="9143999" cy="5143500"/>
          </a:xfrm>
          <a:prstGeom prst="rect">
            <a:avLst/>
          </a:prstGeom>
          <a:noFill/>
          <a:ln>
            <a:noFill/>
          </a:ln>
        </p:spPr>
      </p:pic>
      <p:pic>
        <p:nvPicPr>
          <p:cNvPr id="287" name="Google Shape;287;p55"/>
          <p:cNvPicPr preferRelativeResize="0"/>
          <p:nvPr/>
        </p:nvPicPr>
        <p:blipFill>
          <a:blip r:embed="rId4">
            <a:alphaModFix/>
          </a:blip>
          <a:stretch>
            <a:fillRect/>
          </a:stretch>
        </p:blipFill>
        <p:spPr>
          <a:xfrm>
            <a:off x="-2975" y="0"/>
            <a:ext cx="485750" cy="485750"/>
          </a:xfrm>
          <a:prstGeom prst="rect">
            <a:avLst/>
          </a:prstGeom>
          <a:noFill/>
          <a:ln>
            <a:noFill/>
          </a:ln>
        </p:spPr>
      </p:pic>
      <p:sp>
        <p:nvSpPr>
          <p:cNvPr id="288" name="Google Shape;288;p55"/>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289" name="Google Shape;289;p55"/>
          <p:cNvSpPr txBox="1"/>
          <p:nvPr>
            <p:ph idx="1" type="body"/>
          </p:nvPr>
        </p:nvSpPr>
        <p:spPr>
          <a:xfrm>
            <a:off x="92850" y="939575"/>
            <a:ext cx="3668700" cy="253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DB4437"/>
                </a:solidFill>
                <a:latin typeface="Roboto Condensed"/>
                <a:ea typeface="Roboto Condensed"/>
                <a:cs typeface="Roboto Condensed"/>
                <a:sym typeface="Roboto Condensed"/>
              </a:rPr>
              <a:t>Push on Amber</a:t>
            </a:r>
            <a:endParaRPr sz="26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Daily pushes to prod</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Stable top of tree</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Smarter regression testing</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Critical tests cannot be bypassed</a:t>
            </a:r>
            <a:endParaRPr sz="1800">
              <a:solidFill>
                <a:srgbClr val="3F3F3F"/>
              </a:solidFill>
              <a:latin typeface="Roboto Condensed"/>
              <a:ea typeface="Roboto Condensed"/>
              <a:cs typeface="Roboto Condensed"/>
              <a:sym typeface="Roboto Condensed"/>
            </a:endParaRPr>
          </a:p>
        </p:txBody>
      </p:sp>
      <p:cxnSp>
        <p:nvCxnSpPr>
          <p:cNvPr id="290" name="Google Shape;290;p55"/>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294" name="Shape 294"/>
        <p:cNvGrpSpPr/>
        <p:nvPr/>
      </p:nvGrpSpPr>
      <p:grpSpPr>
        <a:xfrm>
          <a:off x="0" y="0"/>
          <a:ext cx="0" cy="0"/>
          <a:chOff x="0" y="0"/>
          <a:chExt cx="0" cy="0"/>
        </a:xfrm>
      </p:grpSpPr>
      <p:sp>
        <p:nvSpPr>
          <p:cNvPr id="295" name="Google Shape;295;p56"/>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296" name="Google Shape;296;p56"/>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297" name="Google Shape;297;p56"/>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98" name="Google Shape;298;p56"/>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299" name="Google Shape;299;p56"/>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00" name="Google Shape;300;p56"/>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01" name="Google Shape;301;p56"/>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02" name="Google Shape;302;p56"/>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03" name="Google Shape;303;p56"/>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04" name="Google Shape;304;p56"/>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305" name="Google Shape;305;p56"/>
          <p:cNvCxnSpPr>
            <a:stCxn id="296" idx="3"/>
            <a:endCxn id="295"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306" name="Google Shape;306;p56"/>
          <p:cNvCxnSpPr>
            <a:stCxn id="295" idx="3"/>
            <a:endCxn id="297"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307" name="Google Shape;307;p56"/>
          <p:cNvCxnSpPr>
            <a:stCxn id="297" idx="2"/>
            <a:endCxn id="303"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308" name="Google Shape;308;p56"/>
          <p:cNvCxnSpPr>
            <a:stCxn id="303" idx="2"/>
            <a:endCxn id="298"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309" name="Google Shape;309;p56"/>
          <p:cNvCxnSpPr>
            <a:stCxn id="298" idx="1"/>
            <a:endCxn id="299"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310" name="Google Shape;310;p56"/>
          <p:cNvCxnSpPr>
            <a:stCxn id="299" idx="1"/>
            <a:endCxn id="300"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311" name="Google Shape;311;p56"/>
          <p:cNvCxnSpPr>
            <a:stCxn id="300" idx="0"/>
            <a:endCxn id="301"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312" name="Google Shape;312;p56"/>
          <p:cNvCxnSpPr>
            <a:stCxn id="301" idx="0"/>
            <a:endCxn id="302"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313" name="Google Shape;313;p56"/>
          <p:cNvCxnSpPr>
            <a:stCxn id="302" idx="0"/>
            <a:endCxn id="304"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314" name="Google Shape;314;p56"/>
          <p:cNvPicPr preferRelativeResize="0"/>
          <p:nvPr/>
        </p:nvPicPr>
        <p:blipFill>
          <a:blip r:embed="rId3">
            <a:alphaModFix/>
          </a:blip>
          <a:stretch>
            <a:fillRect/>
          </a:stretch>
        </p:blipFill>
        <p:spPr>
          <a:xfrm>
            <a:off x="-2975" y="0"/>
            <a:ext cx="485750" cy="485750"/>
          </a:xfrm>
          <a:prstGeom prst="rect">
            <a:avLst/>
          </a:prstGeom>
          <a:noFill/>
          <a:ln>
            <a:noFill/>
          </a:ln>
        </p:spPr>
      </p:pic>
      <p:sp>
        <p:nvSpPr>
          <p:cNvPr id="315" name="Google Shape;315;p56"/>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316" name="Google Shape;316;p56"/>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latin typeface="Roboto Condensed"/>
                <a:ea typeface="Roboto Condensed"/>
                <a:cs typeface="Roboto Condensed"/>
                <a:sym typeface="Roboto Condensed"/>
              </a:rPr>
              <a:t>Move Fast &amp; Don’t Break Things</a:t>
            </a:r>
            <a:endParaRPr>
              <a:solidFill>
                <a:schemeClr val="dk1"/>
              </a:solidFill>
              <a:latin typeface="Roboto Condensed"/>
              <a:ea typeface="Roboto Condensed"/>
              <a:cs typeface="Roboto Condensed"/>
              <a:sym typeface="Roboto Condensed"/>
            </a:endParaRPr>
          </a:p>
          <a:p>
            <a:pPr indent="0" lvl="0" marL="0" rtl="0">
              <a:spcBef>
                <a:spcPts val="0"/>
              </a:spcBef>
              <a:spcAft>
                <a:spcPts val="0"/>
              </a:spcAft>
              <a:buNone/>
            </a:pPr>
            <a:r>
              <a:t/>
            </a:r>
            <a:endParaRPr>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Google Shape;321;p57"/>
          <p:cNvPicPr preferRelativeResize="0"/>
          <p:nvPr/>
        </p:nvPicPr>
        <p:blipFill>
          <a:blip r:embed="rId3">
            <a:alphaModFix/>
          </a:blip>
          <a:stretch>
            <a:fillRect/>
          </a:stretch>
        </p:blipFill>
        <p:spPr>
          <a:xfrm>
            <a:off x="-2975" y="0"/>
            <a:ext cx="485750" cy="485750"/>
          </a:xfrm>
          <a:prstGeom prst="rect">
            <a:avLst/>
          </a:prstGeom>
          <a:noFill/>
          <a:ln>
            <a:noFill/>
          </a:ln>
        </p:spPr>
      </p:pic>
      <p:sp>
        <p:nvSpPr>
          <p:cNvPr id="322" name="Google Shape;322;p57"/>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323" name="Google Shape;323;p57"/>
          <p:cNvSpPr txBox="1"/>
          <p:nvPr>
            <p:ph idx="1" type="body"/>
          </p:nvPr>
        </p:nvSpPr>
        <p:spPr>
          <a:xfrm>
            <a:off x="92850" y="939575"/>
            <a:ext cx="7016400" cy="253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DB4437"/>
                </a:solidFill>
                <a:latin typeface="Roboto Condensed"/>
                <a:ea typeface="Roboto Condensed"/>
                <a:cs typeface="Roboto Condensed"/>
                <a:sym typeface="Roboto Condensed"/>
              </a:rPr>
              <a:t>Prevent Bugs</a:t>
            </a:r>
            <a:r>
              <a:rPr lang="en" sz="2400">
                <a:solidFill>
                  <a:srgbClr val="DB4437"/>
                </a:solidFill>
                <a:highlight>
                  <a:schemeClr val="lt1"/>
                </a:highlight>
                <a:latin typeface="Roboto Condensed"/>
                <a:ea typeface="Roboto Condensed"/>
                <a:cs typeface="Roboto Condensed"/>
                <a:sym typeface="Roboto Condensed"/>
              </a:rPr>
              <a:t> </a:t>
            </a:r>
            <a:endParaRPr sz="26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SzPts val="1800"/>
              <a:buFont typeface="Roboto Condensed"/>
              <a:buChar char="●"/>
            </a:pPr>
            <a:r>
              <a:rPr lang="en" sz="1800">
                <a:latin typeface="Roboto Condensed"/>
                <a:ea typeface="Roboto Condensed"/>
                <a:cs typeface="Roboto Condensed"/>
                <a:sym typeface="Roboto Condensed"/>
              </a:rPr>
              <a:t>Prevent bugs and not catch them</a:t>
            </a:r>
            <a:endParaRPr sz="1800">
              <a:latin typeface="Roboto Condensed"/>
              <a:ea typeface="Roboto Condensed"/>
              <a:cs typeface="Roboto Condensed"/>
              <a:sym typeface="Roboto Condensed"/>
            </a:endParaRPr>
          </a:p>
          <a:p>
            <a:pPr indent="-342900" lvl="0" marL="457200" rtl="0">
              <a:spcBef>
                <a:spcPts val="0"/>
              </a:spcBef>
              <a:spcAft>
                <a:spcPts val="0"/>
              </a:spcAft>
              <a:buSzPts val="1800"/>
              <a:buFont typeface="Roboto Condensed"/>
              <a:buChar char="●"/>
            </a:pPr>
            <a:r>
              <a:rPr lang="en" sz="1800">
                <a:latin typeface="Roboto Condensed"/>
                <a:ea typeface="Roboto Condensed"/>
                <a:cs typeface="Roboto Condensed"/>
                <a:sym typeface="Roboto Condensed"/>
              </a:rPr>
              <a:t>Deterministic hermetic tests </a:t>
            </a:r>
            <a:endParaRPr sz="1800">
              <a:latin typeface="Roboto Condensed"/>
              <a:ea typeface="Roboto Condensed"/>
              <a:cs typeface="Roboto Condensed"/>
              <a:sym typeface="Roboto Condensed"/>
            </a:endParaRPr>
          </a:p>
          <a:p>
            <a:pPr indent="-342900" lvl="0" marL="457200" rtl="0">
              <a:spcBef>
                <a:spcPts val="0"/>
              </a:spcBef>
              <a:spcAft>
                <a:spcPts val="0"/>
              </a:spcAft>
              <a:buSzPts val="1800"/>
              <a:buFont typeface="Roboto Condensed"/>
              <a:buChar char="●"/>
            </a:pPr>
            <a:r>
              <a:rPr lang="en" sz="1800">
                <a:latin typeface="Roboto Condensed"/>
                <a:ea typeface="Roboto Condensed"/>
                <a:cs typeface="Roboto Condensed"/>
                <a:sym typeface="Roboto Condensed"/>
              </a:rPr>
              <a:t>Prevent bad code from getting in</a:t>
            </a:r>
            <a:endParaRPr sz="1800">
              <a:latin typeface="Roboto Condensed"/>
              <a:ea typeface="Roboto Condensed"/>
              <a:cs typeface="Roboto Condensed"/>
              <a:sym typeface="Roboto Condensed"/>
            </a:endParaRPr>
          </a:p>
          <a:p>
            <a:pPr indent="-342900" lvl="0" marL="457200" rtl="0">
              <a:spcBef>
                <a:spcPts val="0"/>
              </a:spcBef>
              <a:spcAft>
                <a:spcPts val="0"/>
              </a:spcAft>
              <a:buSzPts val="1800"/>
              <a:buFont typeface="Roboto Condensed"/>
              <a:buChar char="●"/>
            </a:pPr>
            <a:r>
              <a:rPr lang="en" sz="1800">
                <a:latin typeface="Roboto Condensed"/>
                <a:ea typeface="Roboto Condensed"/>
                <a:cs typeface="Roboto Condensed"/>
                <a:sym typeface="Roboto Condensed"/>
              </a:rPr>
              <a:t>High presubmit coverage and usage</a:t>
            </a:r>
            <a:endParaRPr sz="1800">
              <a:solidFill>
                <a:srgbClr val="3F3F3F"/>
              </a:solidFill>
              <a:highlight>
                <a:schemeClr val="lt1"/>
              </a:highlight>
              <a:latin typeface="Roboto Condensed"/>
              <a:ea typeface="Roboto Condensed"/>
              <a:cs typeface="Roboto Condensed"/>
              <a:sym typeface="Roboto Condensed"/>
            </a:endParaRPr>
          </a:p>
        </p:txBody>
      </p:sp>
      <p:cxnSp>
        <p:nvCxnSpPr>
          <p:cNvPr id="324" name="Google Shape;324;p57"/>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58"/>
          <p:cNvPicPr preferRelativeResize="0"/>
          <p:nvPr/>
        </p:nvPicPr>
        <p:blipFill>
          <a:blip r:embed="rId3">
            <a:alphaModFix/>
          </a:blip>
          <a:stretch>
            <a:fillRect/>
          </a:stretch>
        </p:blipFill>
        <p:spPr>
          <a:xfrm>
            <a:off x="-2975" y="0"/>
            <a:ext cx="485750" cy="485750"/>
          </a:xfrm>
          <a:prstGeom prst="rect">
            <a:avLst/>
          </a:prstGeom>
          <a:noFill/>
          <a:ln>
            <a:noFill/>
          </a:ln>
        </p:spPr>
      </p:pic>
      <p:sp>
        <p:nvSpPr>
          <p:cNvPr id="330" name="Google Shape;330;p58"/>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pic>
        <p:nvPicPr>
          <p:cNvPr descr="QzNYVpiXfd.png" id="331" name="Google Shape;331;p58"/>
          <p:cNvPicPr preferRelativeResize="0"/>
          <p:nvPr/>
        </p:nvPicPr>
        <p:blipFill>
          <a:blip r:embed="rId4">
            <a:alphaModFix/>
          </a:blip>
          <a:stretch>
            <a:fillRect/>
          </a:stretch>
        </p:blipFill>
        <p:spPr>
          <a:xfrm>
            <a:off x="4148925" y="3130525"/>
            <a:ext cx="4987999" cy="1961225"/>
          </a:xfrm>
          <a:prstGeom prst="rect">
            <a:avLst/>
          </a:prstGeom>
          <a:noFill/>
          <a:ln>
            <a:noFill/>
          </a:ln>
        </p:spPr>
      </p:pic>
      <p:sp>
        <p:nvSpPr>
          <p:cNvPr id="332" name="Google Shape;332;p58"/>
          <p:cNvSpPr txBox="1"/>
          <p:nvPr>
            <p:ph idx="1" type="body"/>
          </p:nvPr>
        </p:nvSpPr>
        <p:spPr>
          <a:xfrm>
            <a:off x="92850" y="939575"/>
            <a:ext cx="7016400" cy="253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DB4437"/>
                </a:solidFill>
                <a:highlight>
                  <a:schemeClr val="lt1"/>
                </a:highlight>
                <a:latin typeface="Roboto Condensed"/>
                <a:ea typeface="Roboto Condensed"/>
                <a:cs typeface="Roboto Condensed"/>
                <a:sym typeface="Roboto Condensed"/>
              </a:rPr>
              <a:t>What is a Hermetic Test? </a:t>
            </a:r>
            <a:endParaRPr b="1" sz="26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228600" lvl="0" marL="457200" rtl="0">
              <a:spcBef>
                <a:spcPts val="600"/>
              </a:spcBef>
              <a:spcAft>
                <a:spcPts val="0"/>
              </a:spcAft>
              <a:buClr>
                <a:srgbClr val="3F3F3F"/>
              </a:buClr>
              <a:buSzPts val="1800"/>
              <a:buFont typeface="Roboto Condensed"/>
              <a:buNone/>
            </a:pPr>
            <a:r>
              <a:rPr lang="en" sz="1800">
                <a:solidFill>
                  <a:srgbClr val="3F3F3F"/>
                </a:solidFill>
                <a:highlight>
                  <a:schemeClr val="lt1"/>
                </a:highlight>
                <a:latin typeface="Roboto Condensed"/>
                <a:ea typeface="Roboto Condensed"/>
                <a:cs typeface="Roboto Condensed"/>
                <a:sym typeface="Roboto Condensed"/>
              </a:rPr>
              <a:t>The short definition would be a “</a:t>
            </a:r>
            <a:r>
              <a:rPr i="1" lang="en" sz="1800">
                <a:solidFill>
                  <a:srgbClr val="3F3F3F"/>
                </a:solidFill>
                <a:highlight>
                  <a:schemeClr val="lt1"/>
                </a:highlight>
                <a:latin typeface="Roboto Condensed"/>
                <a:ea typeface="Roboto Condensed"/>
                <a:cs typeface="Roboto Condensed"/>
                <a:sym typeface="Roboto Condensed"/>
              </a:rPr>
              <a:t>test in a box</a:t>
            </a:r>
            <a:r>
              <a:rPr lang="en" sz="1800">
                <a:solidFill>
                  <a:srgbClr val="3F3F3F"/>
                </a:solidFill>
                <a:highlight>
                  <a:schemeClr val="lt1"/>
                </a:highlight>
                <a:latin typeface="Roboto Condensed"/>
                <a:ea typeface="Roboto Condensed"/>
                <a:cs typeface="Roboto Condensed"/>
                <a:sym typeface="Roboto Condensed"/>
              </a:rPr>
              <a:t>”.</a:t>
            </a:r>
            <a:endParaRPr sz="1800">
              <a:solidFill>
                <a:srgbClr val="3F3F3F"/>
              </a:solidFill>
              <a:highlight>
                <a:schemeClr val="lt1"/>
              </a:highlight>
              <a:latin typeface="Roboto Condensed"/>
              <a:ea typeface="Roboto Condensed"/>
              <a:cs typeface="Roboto Condensed"/>
              <a:sym typeface="Roboto Condensed"/>
            </a:endParaRPr>
          </a:p>
          <a:p>
            <a:pPr indent="-228600" lvl="0" marL="457200" rtl="0">
              <a:spcBef>
                <a:spcPts val="600"/>
              </a:spcBef>
              <a:spcAft>
                <a:spcPts val="0"/>
              </a:spcAft>
              <a:buClr>
                <a:srgbClr val="3F3F3F"/>
              </a:buClr>
              <a:buSzPts val="1800"/>
              <a:buFont typeface="Roboto Condensed"/>
              <a:buNone/>
            </a:pPr>
            <a:r>
              <a:rPr lang="en" sz="1800">
                <a:solidFill>
                  <a:srgbClr val="3F3F3F"/>
                </a:solidFill>
                <a:highlight>
                  <a:schemeClr val="lt1"/>
                </a:highlight>
                <a:latin typeface="Roboto Condensed"/>
                <a:ea typeface="Roboto Condensed"/>
                <a:cs typeface="Roboto Condensed"/>
                <a:sym typeface="Roboto Condensed"/>
              </a:rPr>
              <a:t>My version: run a test while on a airplane *without network </a:t>
            </a:r>
            <a:endParaRPr sz="1800">
              <a:solidFill>
                <a:srgbClr val="3F3F3F"/>
              </a:solidFill>
              <a:latin typeface="Roboto Condensed"/>
              <a:ea typeface="Roboto Condensed"/>
              <a:cs typeface="Roboto Condensed"/>
              <a:sym typeface="Roboto Condensed"/>
            </a:endParaRPr>
          </a:p>
        </p:txBody>
      </p:sp>
      <p:cxnSp>
        <p:nvCxnSpPr>
          <p:cNvPr id="333" name="Google Shape;333;p58"/>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123" name="Shape 123"/>
        <p:cNvGrpSpPr/>
        <p:nvPr/>
      </p:nvGrpSpPr>
      <p:grpSpPr>
        <a:xfrm>
          <a:off x="0" y="0"/>
          <a:ext cx="0" cy="0"/>
          <a:chOff x="0" y="0"/>
          <a:chExt cx="0" cy="0"/>
        </a:xfrm>
      </p:grpSpPr>
      <p:sp>
        <p:nvSpPr>
          <p:cNvPr id="124" name="Google Shape;124;p41"/>
          <p:cNvSpPr txBox="1"/>
          <p:nvPr>
            <p:ph idx="1" type="subTitle"/>
          </p:nvPr>
        </p:nvSpPr>
        <p:spPr>
          <a:xfrm>
            <a:off x="798700" y="4507375"/>
            <a:ext cx="28575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Condensed"/>
                <a:ea typeface="Roboto Condensed"/>
                <a:cs typeface="Roboto Condensed"/>
                <a:sym typeface="Roboto Condensed"/>
              </a:rPr>
              <a:t>         Ankit Mehta, Google</a:t>
            </a:r>
            <a:endParaRPr sz="1800">
              <a:solidFill>
                <a:srgbClr val="FFFFFF"/>
              </a:solidFill>
              <a:latin typeface="Roboto Condensed"/>
              <a:ea typeface="Roboto Condensed"/>
              <a:cs typeface="Roboto Condensed"/>
              <a:sym typeface="Roboto Condensed"/>
            </a:endParaRPr>
          </a:p>
        </p:txBody>
      </p:sp>
      <p:pic>
        <p:nvPicPr>
          <p:cNvPr descr="Slide 1.png" id="125" name="Google Shape;125;p41"/>
          <p:cNvPicPr preferRelativeResize="0"/>
          <p:nvPr/>
        </p:nvPicPr>
        <p:blipFill>
          <a:blip r:embed="rId3">
            <a:alphaModFix/>
          </a:blip>
          <a:stretch>
            <a:fillRect/>
          </a:stretch>
        </p:blipFill>
        <p:spPr>
          <a:xfrm>
            <a:off x="4894600" y="379175"/>
            <a:ext cx="3713149" cy="4163907"/>
          </a:xfrm>
          <a:prstGeom prst="rect">
            <a:avLst/>
          </a:prstGeom>
          <a:noFill/>
          <a:ln>
            <a:noFill/>
          </a:ln>
        </p:spPr>
      </p:pic>
      <p:cxnSp>
        <p:nvCxnSpPr>
          <p:cNvPr id="126" name="Google Shape;126;p41"/>
          <p:cNvCxnSpPr>
            <a:stCxn id="127" idx="0"/>
            <a:endCxn id="127" idx="0"/>
          </p:cNvCxnSpPr>
          <p:nvPr/>
        </p:nvCxnSpPr>
        <p:spPr>
          <a:xfrm>
            <a:off x="-14400" y="4521600"/>
            <a:ext cx="9187200" cy="0"/>
          </a:xfrm>
          <a:prstGeom prst="straightConnector1">
            <a:avLst/>
          </a:prstGeom>
          <a:noFill/>
          <a:ln cap="flat" cmpd="sng" w="19050">
            <a:solidFill>
              <a:srgbClr val="FFFFFF"/>
            </a:solidFill>
            <a:prstDash val="solid"/>
            <a:round/>
            <a:headEnd len="med" w="med" type="none"/>
            <a:tailEnd len="med" w="med" type="none"/>
          </a:ln>
        </p:spPr>
      </p:cxnSp>
      <p:pic>
        <p:nvPicPr>
          <p:cNvPr id="128" name="Google Shape;128;p41"/>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29" name="Google Shape;129;p41"/>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pic>
        <p:nvPicPr>
          <p:cNvPr descr="circles.png" id="130" name="Google Shape;130;p41"/>
          <p:cNvPicPr preferRelativeResize="0"/>
          <p:nvPr/>
        </p:nvPicPr>
        <p:blipFill>
          <a:blip r:embed="rId5">
            <a:alphaModFix/>
          </a:blip>
          <a:stretch>
            <a:fillRect/>
          </a:stretch>
        </p:blipFill>
        <p:spPr>
          <a:xfrm>
            <a:off x="793800" y="837100"/>
            <a:ext cx="3089820" cy="3279338"/>
          </a:xfrm>
          <a:prstGeom prst="rect">
            <a:avLst/>
          </a:prstGeom>
          <a:noFill/>
          <a:ln>
            <a:noFill/>
          </a:ln>
        </p:spPr>
      </p:pic>
      <p:sp>
        <p:nvSpPr>
          <p:cNvPr id="131" name="Google Shape;131;p41"/>
          <p:cNvSpPr txBox="1"/>
          <p:nvPr/>
        </p:nvSpPr>
        <p:spPr>
          <a:xfrm>
            <a:off x="5772300" y="4432750"/>
            <a:ext cx="3735000" cy="40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200">
                <a:solidFill>
                  <a:srgbClr val="FFFFFF"/>
                </a:solidFill>
                <a:latin typeface="Roboto Condensed"/>
                <a:ea typeface="Roboto Condensed"/>
                <a:cs typeface="Roboto Condensed"/>
                <a:sym typeface="Roboto Condensed"/>
              </a:rPr>
              <a:t>GTAC 2014</a:t>
            </a:r>
            <a:endParaRPr sz="3200">
              <a:solidFill>
                <a:srgbClr val="EA9999"/>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337" name="Shape 337"/>
        <p:cNvGrpSpPr/>
        <p:nvPr/>
      </p:nvGrpSpPr>
      <p:grpSpPr>
        <a:xfrm>
          <a:off x="0" y="0"/>
          <a:ext cx="0" cy="0"/>
          <a:chOff x="0" y="0"/>
          <a:chExt cx="0" cy="0"/>
        </a:xfrm>
      </p:grpSpPr>
      <p:sp>
        <p:nvSpPr>
          <p:cNvPr id="338" name="Google Shape;338;p59"/>
          <p:cNvSpPr txBox="1"/>
          <p:nvPr>
            <p:ph type="title"/>
          </p:nvPr>
        </p:nvSpPr>
        <p:spPr>
          <a:xfrm>
            <a:off x="457200" y="586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chemeClr val="lt1"/>
                </a:solidFill>
                <a:latin typeface="Roboto Condensed"/>
                <a:ea typeface="Roboto Condensed"/>
                <a:cs typeface="Roboto Condensed"/>
                <a:sym typeface="Roboto Condensed"/>
              </a:rPr>
              <a:t>Non-Hermetic Servers</a:t>
            </a:r>
            <a:endParaRPr>
              <a:solidFill>
                <a:schemeClr val="lt1"/>
              </a:solidFill>
              <a:latin typeface="Roboto Condensed"/>
              <a:ea typeface="Roboto Condensed"/>
              <a:cs typeface="Roboto Condensed"/>
              <a:sym typeface="Roboto Condensed"/>
            </a:endParaRPr>
          </a:p>
        </p:txBody>
      </p:sp>
      <p:sp>
        <p:nvSpPr>
          <p:cNvPr id="339" name="Google Shape;339;p59"/>
          <p:cNvSpPr txBox="1"/>
          <p:nvPr>
            <p:ph idx="1" type="body"/>
          </p:nvPr>
        </p:nvSpPr>
        <p:spPr>
          <a:xfrm>
            <a:off x="7626700" y="4431175"/>
            <a:ext cx="1342800" cy="58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solidFill>
                  <a:schemeClr val="lt1"/>
                </a:solidFill>
                <a:latin typeface="Roboto Condensed"/>
                <a:ea typeface="Roboto Condensed"/>
                <a:cs typeface="Roboto Condensed"/>
                <a:sym typeface="Roboto Condensed"/>
              </a:rPr>
              <a:t>Before</a:t>
            </a:r>
            <a:endParaRPr>
              <a:solidFill>
                <a:schemeClr val="lt1"/>
              </a:solidFill>
              <a:latin typeface="Roboto Condensed"/>
              <a:ea typeface="Roboto Condensed"/>
              <a:cs typeface="Roboto Condensed"/>
              <a:sym typeface="Roboto Condensed"/>
            </a:endParaRPr>
          </a:p>
        </p:txBody>
      </p:sp>
      <p:pic>
        <p:nvPicPr>
          <p:cNvPr descr="hermetic2.png" id="340" name="Google Shape;340;p59"/>
          <p:cNvPicPr preferRelativeResize="0"/>
          <p:nvPr/>
        </p:nvPicPr>
        <p:blipFill>
          <a:blip r:embed="rId3">
            <a:alphaModFix/>
          </a:blip>
          <a:stretch>
            <a:fillRect/>
          </a:stretch>
        </p:blipFill>
        <p:spPr>
          <a:xfrm>
            <a:off x="1037625" y="1414900"/>
            <a:ext cx="7315574" cy="3292000"/>
          </a:xfrm>
          <a:prstGeom prst="rect">
            <a:avLst/>
          </a:prstGeom>
          <a:noFill/>
          <a:ln>
            <a:noFill/>
          </a:ln>
        </p:spPr>
      </p:pic>
      <p:pic>
        <p:nvPicPr>
          <p:cNvPr id="341" name="Google Shape;341;p59"/>
          <p:cNvPicPr preferRelativeResize="0"/>
          <p:nvPr/>
        </p:nvPicPr>
        <p:blipFill>
          <a:blip r:embed="rId4">
            <a:alphaModFix/>
          </a:blip>
          <a:stretch>
            <a:fillRect/>
          </a:stretch>
        </p:blipFill>
        <p:spPr>
          <a:xfrm>
            <a:off x="-2975" y="0"/>
            <a:ext cx="485750" cy="485750"/>
          </a:xfrm>
          <a:prstGeom prst="rect">
            <a:avLst/>
          </a:prstGeom>
          <a:noFill/>
          <a:ln>
            <a:noFill/>
          </a:ln>
        </p:spPr>
      </p:pic>
      <p:sp>
        <p:nvSpPr>
          <p:cNvPr id="342" name="Google Shape;342;p59"/>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346" name="Shape 346"/>
        <p:cNvGrpSpPr/>
        <p:nvPr/>
      </p:nvGrpSpPr>
      <p:grpSpPr>
        <a:xfrm>
          <a:off x="0" y="0"/>
          <a:ext cx="0" cy="0"/>
          <a:chOff x="0" y="0"/>
          <a:chExt cx="0" cy="0"/>
        </a:xfrm>
      </p:grpSpPr>
      <p:sp>
        <p:nvSpPr>
          <p:cNvPr id="347" name="Google Shape;347;p60"/>
          <p:cNvSpPr txBox="1"/>
          <p:nvPr>
            <p:ph type="title"/>
          </p:nvPr>
        </p:nvSpPr>
        <p:spPr>
          <a:xfrm>
            <a:off x="457200" y="4345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chemeClr val="lt1"/>
                </a:solidFill>
                <a:latin typeface="Roboto Condensed"/>
                <a:ea typeface="Roboto Condensed"/>
                <a:cs typeface="Roboto Condensed"/>
                <a:sym typeface="Roboto Condensed"/>
              </a:rPr>
              <a:t>Hermetic Servers</a:t>
            </a:r>
            <a:endParaRPr>
              <a:solidFill>
                <a:schemeClr val="lt1"/>
              </a:solidFill>
              <a:latin typeface="Roboto Condensed"/>
              <a:ea typeface="Roboto Condensed"/>
              <a:cs typeface="Roboto Condensed"/>
              <a:sym typeface="Roboto Condensed"/>
            </a:endParaRPr>
          </a:p>
        </p:txBody>
      </p:sp>
      <p:sp>
        <p:nvSpPr>
          <p:cNvPr id="348" name="Google Shape;348;p60"/>
          <p:cNvSpPr txBox="1"/>
          <p:nvPr>
            <p:ph idx="1" type="body"/>
          </p:nvPr>
        </p:nvSpPr>
        <p:spPr>
          <a:xfrm>
            <a:off x="7531675" y="4357250"/>
            <a:ext cx="1342800" cy="58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solidFill>
                  <a:schemeClr val="lt1"/>
                </a:solidFill>
                <a:latin typeface="Roboto Condensed"/>
                <a:ea typeface="Roboto Condensed"/>
                <a:cs typeface="Roboto Condensed"/>
                <a:sym typeface="Roboto Condensed"/>
              </a:rPr>
              <a:t>After</a:t>
            </a:r>
            <a:endParaRPr>
              <a:solidFill>
                <a:schemeClr val="lt1"/>
              </a:solidFill>
              <a:latin typeface="Roboto Condensed"/>
              <a:ea typeface="Roboto Condensed"/>
              <a:cs typeface="Roboto Condensed"/>
              <a:sym typeface="Roboto Condensed"/>
            </a:endParaRPr>
          </a:p>
        </p:txBody>
      </p:sp>
      <p:pic>
        <p:nvPicPr>
          <p:cNvPr descr="hermetic1.png" id="349" name="Google Shape;349;p60"/>
          <p:cNvPicPr preferRelativeResize="0"/>
          <p:nvPr/>
        </p:nvPicPr>
        <p:blipFill>
          <a:blip r:embed="rId3">
            <a:alphaModFix/>
          </a:blip>
          <a:stretch>
            <a:fillRect/>
          </a:stretch>
        </p:blipFill>
        <p:spPr>
          <a:xfrm>
            <a:off x="834325" y="1063375"/>
            <a:ext cx="7504748" cy="3836200"/>
          </a:xfrm>
          <a:prstGeom prst="rect">
            <a:avLst/>
          </a:prstGeom>
          <a:noFill/>
          <a:ln>
            <a:noFill/>
          </a:ln>
        </p:spPr>
      </p:pic>
      <p:pic>
        <p:nvPicPr>
          <p:cNvPr id="350" name="Google Shape;350;p60"/>
          <p:cNvPicPr preferRelativeResize="0"/>
          <p:nvPr/>
        </p:nvPicPr>
        <p:blipFill>
          <a:blip r:embed="rId4">
            <a:alphaModFix/>
          </a:blip>
          <a:stretch>
            <a:fillRect/>
          </a:stretch>
        </p:blipFill>
        <p:spPr>
          <a:xfrm>
            <a:off x="-2975" y="0"/>
            <a:ext cx="485750" cy="485750"/>
          </a:xfrm>
          <a:prstGeom prst="rect">
            <a:avLst/>
          </a:prstGeom>
          <a:noFill/>
          <a:ln>
            <a:noFill/>
          </a:ln>
        </p:spPr>
      </p:pic>
      <p:sp>
        <p:nvSpPr>
          <p:cNvPr id="351" name="Google Shape;351;p60"/>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355" name="Shape 355"/>
        <p:cNvGrpSpPr/>
        <p:nvPr/>
      </p:nvGrpSpPr>
      <p:grpSpPr>
        <a:xfrm>
          <a:off x="0" y="0"/>
          <a:ext cx="0" cy="0"/>
          <a:chOff x="0" y="0"/>
          <a:chExt cx="0" cy="0"/>
        </a:xfrm>
      </p:grpSpPr>
      <p:sp>
        <p:nvSpPr>
          <p:cNvPr id="356" name="Google Shape;356;p61"/>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357" name="Google Shape;357;p61"/>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358" name="Google Shape;358;p61"/>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359" name="Google Shape;359;p61"/>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60" name="Google Shape;360;p61"/>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61" name="Google Shape;361;p61"/>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62" name="Google Shape;362;p61"/>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63" name="Google Shape;363;p61"/>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64" name="Google Shape;364;p61"/>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65" name="Google Shape;365;p61"/>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366" name="Google Shape;366;p61"/>
          <p:cNvCxnSpPr>
            <a:stCxn id="357" idx="3"/>
            <a:endCxn id="356"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367" name="Google Shape;367;p61"/>
          <p:cNvCxnSpPr>
            <a:stCxn id="356" idx="3"/>
            <a:endCxn id="358"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368" name="Google Shape;368;p61"/>
          <p:cNvCxnSpPr>
            <a:stCxn id="358" idx="2"/>
            <a:endCxn id="364"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369" name="Google Shape;369;p61"/>
          <p:cNvCxnSpPr>
            <a:stCxn id="364" idx="2"/>
            <a:endCxn id="359"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370" name="Google Shape;370;p61"/>
          <p:cNvCxnSpPr>
            <a:stCxn id="359" idx="1"/>
            <a:endCxn id="360"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371" name="Google Shape;371;p61"/>
          <p:cNvCxnSpPr>
            <a:stCxn id="360" idx="1"/>
            <a:endCxn id="361"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372" name="Google Shape;372;p61"/>
          <p:cNvCxnSpPr>
            <a:stCxn id="361" idx="0"/>
            <a:endCxn id="362"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373" name="Google Shape;373;p61"/>
          <p:cNvCxnSpPr>
            <a:stCxn id="362" idx="0"/>
            <a:endCxn id="363"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374" name="Google Shape;374;p61"/>
          <p:cNvCxnSpPr>
            <a:stCxn id="363" idx="0"/>
            <a:endCxn id="365"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375" name="Google Shape;375;p61"/>
          <p:cNvPicPr preferRelativeResize="0"/>
          <p:nvPr/>
        </p:nvPicPr>
        <p:blipFill>
          <a:blip r:embed="rId3">
            <a:alphaModFix/>
          </a:blip>
          <a:stretch>
            <a:fillRect/>
          </a:stretch>
        </p:blipFill>
        <p:spPr>
          <a:xfrm>
            <a:off x="-2975" y="0"/>
            <a:ext cx="485750" cy="485750"/>
          </a:xfrm>
          <a:prstGeom prst="rect">
            <a:avLst/>
          </a:prstGeom>
          <a:noFill/>
          <a:ln>
            <a:noFill/>
          </a:ln>
        </p:spPr>
      </p:pic>
      <p:sp>
        <p:nvSpPr>
          <p:cNvPr id="376" name="Google Shape;376;p61"/>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377" name="Google Shape;377;p61"/>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381" name="Shape 381"/>
        <p:cNvGrpSpPr/>
        <p:nvPr/>
      </p:nvGrpSpPr>
      <p:grpSpPr>
        <a:xfrm>
          <a:off x="0" y="0"/>
          <a:ext cx="0" cy="0"/>
          <a:chOff x="0" y="0"/>
          <a:chExt cx="0" cy="0"/>
        </a:xfrm>
      </p:grpSpPr>
      <p:sp>
        <p:nvSpPr>
          <p:cNvPr id="382" name="Google Shape;382;p62"/>
          <p:cNvSpPr txBox="1"/>
          <p:nvPr>
            <p:ph type="title"/>
          </p:nvPr>
        </p:nvSpPr>
        <p:spPr>
          <a:xfrm>
            <a:off x="395775" y="536571"/>
            <a:ext cx="8056500" cy="508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600">
                <a:solidFill>
                  <a:schemeClr val="lt1"/>
                </a:solidFill>
                <a:latin typeface="Roboto Condensed"/>
                <a:ea typeface="Roboto Condensed"/>
                <a:cs typeface="Roboto Condensed"/>
                <a:sym typeface="Roboto Condensed"/>
              </a:rPr>
              <a:t>Pushing Testing Upstream</a:t>
            </a:r>
            <a:endParaRPr b="1" sz="3600">
              <a:solidFill>
                <a:schemeClr val="lt1"/>
              </a:solidFill>
              <a:latin typeface="Roboto Condensed"/>
              <a:ea typeface="Roboto Condensed"/>
              <a:cs typeface="Roboto Condensed"/>
              <a:sym typeface="Roboto Condensed"/>
            </a:endParaRPr>
          </a:p>
        </p:txBody>
      </p:sp>
      <p:pic>
        <p:nvPicPr>
          <p:cNvPr id="383" name="Google Shape;383;p62"/>
          <p:cNvPicPr preferRelativeResize="0"/>
          <p:nvPr/>
        </p:nvPicPr>
        <p:blipFill>
          <a:blip r:embed="rId3">
            <a:alphaModFix/>
          </a:blip>
          <a:stretch>
            <a:fillRect/>
          </a:stretch>
        </p:blipFill>
        <p:spPr>
          <a:xfrm>
            <a:off x="-2975" y="0"/>
            <a:ext cx="485750" cy="485750"/>
          </a:xfrm>
          <a:prstGeom prst="rect">
            <a:avLst/>
          </a:prstGeom>
          <a:noFill/>
          <a:ln>
            <a:noFill/>
          </a:ln>
        </p:spPr>
      </p:pic>
      <p:sp>
        <p:nvSpPr>
          <p:cNvPr id="384" name="Google Shape;384;p62"/>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pic>
        <p:nvPicPr>
          <p:cNvPr descr="flowchart.jpg" id="385" name="Google Shape;385;p62"/>
          <p:cNvPicPr preferRelativeResize="0"/>
          <p:nvPr/>
        </p:nvPicPr>
        <p:blipFill>
          <a:blip r:embed="rId4">
            <a:alphaModFix/>
          </a:blip>
          <a:stretch>
            <a:fillRect/>
          </a:stretch>
        </p:blipFill>
        <p:spPr>
          <a:xfrm>
            <a:off x="0" y="1237761"/>
            <a:ext cx="9144000" cy="39057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389" name="Shape 389"/>
        <p:cNvGrpSpPr/>
        <p:nvPr/>
      </p:nvGrpSpPr>
      <p:grpSpPr>
        <a:xfrm>
          <a:off x="0" y="0"/>
          <a:ext cx="0" cy="0"/>
          <a:chOff x="0" y="0"/>
          <a:chExt cx="0" cy="0"/>
        </a:xfrm>
      </p:grpSpPr>
      <p:sp>
        <p:nvSpPr>
          <p:cNvPr id="390" name="Google Shape;390;p63"/>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391" name="Google Shape;391;p63"/>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392" name="Google Shape;392;p63"/>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393" name="Google Shape;393;p63"/>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94" name="Google Shape;394;p63"/>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95" name="Google Shape;395;p63"/>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96" name="Google Shape;396;p63"/>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97" name="Google Shape;397;p63"/>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398" name="Google Shape;398;p63"/>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Delineate product releases and features</a:t>
            </a:r>
            <a:endParaRPr>
              <a:latin typeface="Roboto Condensed"/>
              <a:ea typeface="Roboto Condensed"/>
              <a:cs typeface="Roboto Condensed"/>
              <a:sym typeface="Roboto Condensed"/>
            </a:endParaRPr>
          </a:p>
        </p:txBody>
      </p:sp>
      <p:sp>
        <p:nvSpPr>
          <p:cNvPr id="399" name="Google Shape;399;p63"/>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400" name="Google Shape;400;p63"/>
          <p:cNvCxnSpPr>
            <a:stCxn id="391" idx="3"/>
            <a:endCxn id="390"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401" name="Google Shape;401;p63"/>
          <p:cNvCxnSpPr>
            <a:stCxn id="390" idx="3"/>
            <a:endCxn id="392"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402" name="Google Shape;402;p63"/>
          <p:cNvCxnSpPr>
            <a:stCxn id="392" idx="2"/>
            <a:endCxn id="398"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403" name="Google Shape;403;p63"/>
          <p:cNvCxnSpPr>
            <a:stCxn id="398" idx="2"/>
            <a:endCxn id="393"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404" name="Google Shape;404;p63"/>
          <p:cNvCxnSpPr>
            <a:stCxn id="393" idx="1"/>
            <a:endCxn id="394"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405" name="Google Shape;405;p63"/>
          <p:cNvCxnSpPr>
            <a:stCxn id="394" idx="1"/>
            <a:endCxn id="395"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406" name="Google Shape;406;p63"/>
          <p:cNvCxnSpPr>
            <a:stCxn id="395" idx="0"/>
            <a:endCxn id="396"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407" name="Google Shape;407;p63"/>
          <p:cNvCxnSpPr>
            <a:stCxn id="396" idx="0"/>
            <a:endCxn id="397"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408" name="Google Shape;408;p63"/>
          <p:cNvCxnSpPr>
            <a:stCxn id="397" idx="0"/>
            <a:endCxn id="399"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409" name="Google Shape;409;p63"/>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10" name="Google Shape;410;p63"/>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411" name="Google Shape;411;p63"/>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64"/>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17" name="Google Shape;417;p64"/>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418" name="Google Shape;418;p64"/>
          <p:cNvSpPr txBox="1"/>
          <p:nvPr>
            <p:ph idx="1" type="body"/>
          </p:nvPr>
        </p:nvSpPr>
        <p:spPr>
          <a:xfrm>
            <a:off x="92850" y="939575"/>
            <a:ext cx="7016400" cy="253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2400">
                <a:solidFill>
                  <a:srgbClr val="DB4437"/>
                </a:solidFill>
                <a:latin typeface="Roboto Condensed"/>
                <a:ea typeface="Roboto Condensed"/>
                <a:cs typeface="Roboto Condensed"/>
                <a:sym typeface="Roboto Condensed"/>
              </a:rPr>
              <a:t>Delineate product releases and features</a:t>
            </a:r>
            <a:endParaRPr b="1" sz="2400">
              <a:solidFill>
                <a:srgbClr val="DB4437"/>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Releases always keep rolling</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Dark launch features</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Revert features and not revert releases</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Launch releases without leaking features</a:t>
            </a:r>
            <a:endParaRPr sz="1800">
              <a:solidFill>
                <a:srgbClr val="3F3F3F"/>
              </a:solidFill>
              <a:latin typeface="Roboto Condensed"/>
              <a:ea typeface="Roboto Condensed"/>
              <a:cs typeface="Roboto Condensed"/>
              <a:sym typeface="Roboto Condensed"/>
            </a:endParaRPr>
          </a:p>
        </p:txBody>
      </p:sp>
      <p:cxnSp>
        <p:nvCxnSpPr>
          <p:cNvPr id="419" name="Google Shape;419;p64"/>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423" name="Shape 423"/>
        <p:cNvGrpSpPr/>
        <p:nvPr/>
      </p:nvGrpSpPr>
      <p:grpSpPr>
        <a:xfrm>
          <a:off x="0" y="0"/>
          <a:ext cx="0" cy="0"/>
          <a:chOff x="0" y="0"/>
          <a:chExt cx="0" cy="0"/>
        </a:xfrm>
      </p:grpSpPr>
      <p:sp>
        <p:nvSpPr>
          <p:cNvPr id="424" name="Google Shape;424;p65"/>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425" name="Google Shape;425;p65"/>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426" name="Google Shape;426;p65"/>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427" name="Google Shape;427;p65"/>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Productivity First</a:t>
            </a:r>
            <a:endParaRPr>
              <a:latin typeface="Roboto Condensed"/>
              <a:ea typeface="Roboto Condensed"/>
              <a:cs typeface="Roboto Condensed"/>
              <a:sym typeface="Roboto Condensed"/>
            </a:endParaRPr>
          </a:p>
        </p:txBody>
      </p:sp>
      <p:sp>
        <p:nvSpPr>
          <p:cNvPr id="428" name="Google Shape;428;p65"/>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429" name="Google Shape;429;p65"/>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430" name="Google Shape;430;p65"/>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431" name="Google Shape;431;p65"/>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432" name="Google Shape;432;p65"/>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Delineate product releases and features</a:t>
            </a:r>
            <a:endParaRPr>
              <a:latin typeface="Roboto Condensed"/>
              <a:ea typeface="Roboto Condensed"/>
              <a:cs typeface="Roboto Condensed"/>
              <a:sym typeface="Roboto Condensed"/>
            </a:endParaRPr>
          </a:p>
        </p:txBody>
      </p:sp>
      <p:sp>
        <p:nvSpPr>
          <p:cNvPr id="433" name="Google Shape;433;p65"/>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434" name="Google Shape;434;p65"/>
          <p:cNvCxnSpPr>
            <a:stCxn id="425" idx="3"/>
            <a:endCxn id="424"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435" name="Google Shape;435;p65"/>
          <p:cNvCxnSpPr>
            <a:stCxn id="424" idx="3"/>
            <a:endCxn id="426"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436" name="Google Shape;436;p65"/>
          <p:cNvCxnSpPr>
            <a:stCxn id="426" idx="2"/>
            <a:endCxn id="432"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437" name="Google Shape;437;p65"/>
          <p:cNvCxnSpPr>
            <a:stCxn id="432" idx="2"/>
            <a:endCxn id="427"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438" name="Google Shape;438;p65"/>
          <p:cNvCxnSpPr>
            <a:stCxn id="427" idx="1"/>
            <a:endCxn id="428"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439" name="Google Shape;439;p65"/>
          <p:cNvCxnSpPr>
            <a:stCxn id="428" idx="1"/>
            <a:endCxn id="429"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440" name="Google Shape;440;p65"/>
          <p:cNvCxnSpPr>
            <a:stCxn id="429" idx="0"/>
            <a:endCxn id="430"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441" name="Google Shape;441;p65"/>
          <p:cNvCxnSpPr>
            <a:stCxn id="430" idx="0"/>
            <a:endCxn id="431"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442" name="Google Shape;442;p65"/>
          <p:cNvCxnSpPr>
            <a:stCxn id="431" idx="0"/>
            <a:endCxn id="433"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443" name="Google Shape;443;p65"/>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44" name="Google Shape;444;p65"/>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445" name="Google Shape;445;p65"/>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66"/>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51" name="Google Shape;451;p66"/>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452" name="Google Shape;452;p66"/>
          <p:cNvSpPr txBox="1"/>
          <p:nvPr>
            <p:ph idx="1" type="body"/>
          </p:nvPr>
        </p:nvSpPr>
        <p:spPr>
          <a:xfrm>
            <a:off x="92850" y="1015775"/>
            <a:ext cx="7016400" cy="253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DB4437"/>
                </a:solidFill>
                <a:latin typeface="Roboto Condensed"/>
                <a:ea typeface="Roboto Condensed"/>
                <a:cs typeface="Roboto Condensed"/>
                <a:sym typeface="Roboto Condensed"/>
              </a:rPr>
              <a:t>Productivity First..</a:t>
            </a:r>
            <a:endParaRPr sz="26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Invisible Tests</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Tests an asset and not a liability</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Fast UI Automation</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Zero tolerance on flakiness</a:t>
            </a:r>
            <a:endParaRPr sz="1800">
              <a:solidFill>
                <a:srgbClr val="3F3F3F"/>
              </a:solidFill>
              <a:latin typeface="Roboto Condensed"/>
              <a:ea typeface="Roboto Condensed"/>
              <a:cs typeface="Roboto Condensed"/>
              <a:sym typeface="Roboto Condensed"/>
            </a:endParaRPr>
          </a:p>
        </p:txBody>
      </p:sp>
      <p:cxnSp>
        <p:nvCxnSpPr>
          <p:cNvPr id="453" name="Google Shape;453;p66"/>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457" name="Shape 457"/>
        <p:cNvGrpSpPr/>
        <p:nvPr/>
      </p:nvGrpSpPr>
      <p:grpSpPr>
        <a:xfrm>
          <a:off x="0" y="0"/>
          <a:ext cx="0" cy="0"/>
          <a:chOff x="0" y="0"/>
          <a:chExt cx="0" cy="0"/>
        </a:xfrm>
      </p:grpSpPr>
      <p:sp>
        <p:nvSpPr>
          <p:cNvPr id="458" name="Google Shape;458;p67"/>
          <p:cNvSpPr txBox="1"/>
          <p:nvPr>
            <p:ph type="title"/>
          </p:nvPr>
        </p:nvSpPr>
        <p:spPr>
          <a:xfrm>
            <a:off x="457200" y="342753"/>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chemeClr val="lt1"/>
                </a:solidFill>
                <a:latin typeface="Roboto Condensed"/>
                <a:ea typeface="Roboto Condensed"/>
                <a:cs typeface="Roboto Condensed"/>
                <a:sym typeface="Roboto Condensed"/>
              </a:rPr>
              <a:t>Attack Bad Tests</a:t>
            </a:r>
            <a:endParaRPr>
              <a:solidFill>
                <a:schemeClr val="lt1"/>
              </a:solidFill>
              <a:latin typeface="Roboto Condensed"/>
              <a:ea typeface="Roboto Condensed"/>
              <a:cs typeface="Roboto Condensed"/>
              <a:sym typeface="Roboto Condensed"/>
            </a:endParaRPr>
          </a:p>
        </p:txBody>
      </p:sp>
      <p:pic>
        <p:nvPicPr>
          <p:cNvPr id="459" name="Google Shape;459;p67"/>
          <p:cNvPicPr preferRelativeResize="0"/>
          <p:nvPr/>
        </p:nvPicPr>
        <p:blipFill>
          <a:blip r:embed="rId3">
            <a:alphaModFix/>
          </a:blip>
          <a:stretch>
            <a:fillRect/>
          </a:stretch>
        </p:blipFill>
        <p:spPr>
          <a:xfrm>
            <a:off x="4381950" y="1425600"/>
            <a:ext cx="4130576" cy="3153600"/>
          </a:xfrm>
          <a:prstGeom prst="rect">
            <a:avLst/>
          </a:prstGeom>
          <a:noFill/>
          <a:ln>
            <a:noFill/>
          </a:ln>
        </p:spPr>
      </p:pic>
      <p:sp>
        <p:nvSpPr>
          <p:cNvPr id="460" name="Google Shape;460;p67"/>
          <p:cNvSpPr txBox="1"/>
          <p:nvPr/>
        </p:nvSpPr>
        <p:spPr>
          <a:xfrm>
            <a:off x="908075" y="1890050"/>
            <a:ext cx="2439000" cy="2333400"/>
          </a:xfrm>
          <a:prstGeom prst="rect">
            <a:avLst/>
          </a:prstGeom>
          <a:noFill/>
          <a:ln>
            <a:noFill/>
          </a:ln>
        </p:spPr>
        <p:txBody>
          <a:bodyPr anchorCtr="0" anchor="t" bIns="91425" lIns="91425" spcFirstLastPara="1" rIns="91425" wrap="square" tIns="91425">
            <a:noAutofit/>
          </a:bodyPr>
          <a:lstStyle/>
          <a:p>
            <a:pPr indent="-419100" lvl="0" marL="457200" rtl="0">
              <a:spcBef>
                <a:spcPts val="0"/>
              </a:spcBef>
              <a:spcAft>
                <a:spcPts val="0"/>
              </a:spcAft>
              <a:buClr>
                <a:schemeClr val="lt1"/>
              </a:buClr>
              <a:buSzPts val="3000"/>
              <a:buFont typeface="Roboto Condensed"/>
              <a:buChar char="●"/>
            </a:pPr>
            <a:r>
              <a:rPr lang="en" sz="3000">
                <a:solidFill>
                  <a:schemeClr val="lt1"/>
                </a:solidFill>
                <a:latin typeface="Roboto Condensed"/>
                <a:ea typeface="Roboto Condensed"/>
                <a:cs typeface="Roboto Condensed"/>
                <a:sym typeface="Roboto Condensed"/>
              </a:rPr>
              <a:t>Slow Tests</a:t>
            </a:r>
            <a:endParaRPr sz="3000">
              <a:solidFill>
                <a:schemeClr val="lt1"/>
              </a:solidFill>
              <a:latin typeface="Roboto Condensed"/>
              <a:ea typeface="Roboto Condensed"/>
              <a:cs typeface="Roboto Condensed"/>
              <a:sym typeface="Roboto Condensed"/>
            </a:endParaRPr>
          </a:p>
          <a:p>
            <a:pPr indent="-419100" lvl="0" marL="457200">
              <a:spcBef>
                <a:spcPts val="0"/>
              </a:spcBef>
              <a:spcAft>
                <a:spcPts val="0"/>
              </a:spcAft>
              <a:buClr>
                <a:schemeClr val="lt1"/>
              </a:buClr>
              <a:buSzPts val="3000"/>
              <a:buFont typeface="Roboto Condensed"/>
              <a:buChar char="●"/>
            </a:pPr>
            <a:r>
              <a:rPr lang="en" sz="3000">
                <a:solidFill>
                  <a:schemeClr val="lt1"/>
                </a:solidFill>
                <a:latin typeface="Roboto Condensed"/>
                <a:ea typeface="Roboto Condensed"/>
                <a:cs typeface="Roboto Condensed"/>
                <a:sym typeface="Roboto Condensed"/>
              </a:rPr>
              <a:t>Flaky Tests</a:t>
            </a:r>
            <a:endParaRPr sz="3000">
              <a:solidFill>
                <a:schemeClr val="lt1"/>
              </a:solidFill>
              <a:latin typeface="Roboto Condensed"/>
              <a:ea typeface="Roboto Condensed"/>
              <a:cs typeface="Roboto Condensed"/>
              <a:sym typeface="Roboto Condensed"/>
            </a:endParaRPr>
          </a:p>
        </p:txBody>
      </p:sp>
      <p:pic>
        <p:nvPicPr>
          <p:cNvPr id="461" name="Google Shape;461;p67"/>
          <p:cNvPicPr preferRelativeResize="0"/>
          <p:nvPr/>
        </p:nvPicPr>
        <p:blipFill>
          <a:blip r:embed="rId4">
            <a:alphaModFix/>
          </a:blip>
          <a:stretch>
            <a:fillRect/>
          </a:stretch>
        </p:blipFill>
        <p:spPr>
          <a:xfrm>
            <a:off x="-2975" y="0"/>
            <a:ext cx="485750" cy="485750"/>
          </a:xfrm>
          <a:prstGeom prst="rect">
            <a:avLst/>
          </a:prstGeom>
          <a:noFill/>
          <a:ln>
            <a:noFill/>
          </a:ln>
        </p:spPr>
      </p:pic>
      <p:sp>
        <p:nvSpPr>
          <p:cNvPr id="462" name="Google Shape;462;p67"/>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466" name="Shape 466"/>
        <p:cNvGrpSpPr/>
        <p:nvPr/>
      </p:nvGrpSpPr>
      <p:grpSpPr>
        <a:xfrm>
          <a:off x="0" y="0"/>
          <a:ext cx="0" cy="0"/>
          <a:chOff x="0" y="0"/>
          <a:chExt cx="0" cy="0"/>
        </a:xfrm>
      </p:grpSpPr>
      <p:sp>
        <p:nvSpPr>
          <p:cNvPr id="467" name="Google Shape;467;p68"/>
          <p:cNvSpPr txBox="1"/>
          <p:nvPr>
            <p:ph type="title"/>
          </p:nvPr>
        </p:nvSpPr>
        <p:spPr>
          <a:xfrm>
            <a:off x="457200" y="342753"/>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chemeClr val="lt1"/>
                </a:solidFill>
                <a:latin typeface="Roboto Condensed"/>
                <a:ea typeface="Roboto Condensed"/>
                <a:cs typeface="Roboto Condensed"/>
                <a:sym typeface="Roboto Condensed"/>
              </a:rPr>
              <a:t>Flaky tests are worse than no tests</a:t>
            </a:r>
            <a:endParaRPr>
              <a:solidFill>
                <a:schemeClr val="lt1"/>
              </a:solidFill>
              <a:latin typeface="Roboto Condensed"/>
              <a:ea typeface="Roboto Condensed"/>
              <a:cs typeface="Roboto Condensed"/>
              <a:sym typeface="Roboto Condensed"/>
            </a:endParaRPr>
          </a:p>
        </p:txBody>
      </p:sp>
      <p:pic>
        <p:nvPicPr>
          <p:cNvPr id="468" name="Google Shape;468;p68"/>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69" name="Google Shape;469;p68"/>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pic>
        <p:nvPicPr>
          <p:cNvPr descr="3.jpg" id="470" name="Google Shape;470;p68"/>
          <p:cNvPicPr preferRelativeResize="0"/>
          <p:nvPr/>
        </p:nvPicPr>
        <p:blipFill>
          <a:blip r:embed="rId4">
            <a:alphaModFix/>
          </a:blip>
          <a:stretch>
            <a:fillRect/>
          </a:stretch>
        </p:blipFill>
        <p:spPr>
          <a:xfrm>
            <a:off x="0" y="1200150"/>
            <a:ext cx="9143999" cy="3899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42"/>
          <p:cNvSpPr txBox="1"/>
          <p:nvPr>
            <p:ph idx="1" type="body"/>
          </p:nvPr>
        </p:nvSpPr>
        <p:spPr>
          <a:xfrm>
            <a:off x="92850" y="939575"/>
            <a:ext cx="8023800" cy="253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DB4437"/>
                </a:solidFill>
                <a:latin typeface="Roboto Condensed"/>
                <a:ea typeface="Roboto Condensed"/>
                <a:cs typeface="Roboto Condensed"/>
                <a:sym typeface="Roboto Condensed"/>
              </a:rPr>
              <a:t>Why am I talking @ GTAC</a:t>
            </a:r>
            <a:endParaRPr sz="26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Sharing my experience of a decade @ Google in Test Engineering</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Passionate about balance between velocity and quality</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Taking an opportunity to share Google’s take at balancing velocity and quality</a:t>
            </a:r>
            <a:endParaRPr sz="18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18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18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rPr lang="en" sz="1800">
                <a:solidFill>
                  <a:srgbClr val="3F3F3F"/>
                </a:solidFill>
                <a:latin typeface="Roboto Condensed"/>
                <a:ea typeface="Roboto Condensed"/>
                <a:cs typeface="Roboto Condensed"/>
                <a:sym typeface="Roboto Condensed"/>
              </a:rPr>
              <a:t>Interesting side projects @ Google: </a:t>
            </a:r>
            <a:endParaRPr sz="1800">
              <a:solidFill>
                <a:srgbClr val="3F3F3F"/>
              </a:solidFill>
              <a:latin typeface="Roboto Condensed"/>
              <a:ea typeface="Roboto Condensed"/>
              <a:cs typeface="Roboto Condensed"/>
              <a:sym typeface="Roboto Condensed"/>
            </a:endParaRPr>
          </a:p>
          <a:p>
            <a:pPr indent="457200" lvl="0" marL="0" rtl="0">
              <a:spcBef>
                <a:spcPts val="600"/>
              </a:spcBef>
              <a:spcAft>
                <a:spcPts val="0"/>
              </a:spcAft>
              <a:buNone/>
            </a:pPr>
            <a:r>
              <a:rPr lang="en" sz="1400">
                <a:solidFill>
                  <a:srgbClr val="3F3F3F"/>
                </a:solidFill>
                <a:latin typeface="Roboto Condensed"/>
                <a:ea typeface="Roboto Condensed"/>
                <a:cs typeface="Roboto Condensed"/>
                <a:sym typeface="Roboto Condensed"/>
              </a:rPr>
              <a:t>MAD (Millions of Automated Documents)</a:t>
            </a:r>
            <a:endParaRPr sz="1400">
              <a:solidFill>
                <a:srgbClr val="3F3F3F"/>
              </a:solidFill>
              <a:latin typeface="Roboto Condensed"/>
              <a:ea typeface="Roboto Condensed"/>
              <a:cs typeface="Roboto Condensed"/>
              <a:sym typeface="Roboto Condensed"/>
            </a:endParaRPr>
          </a:p>
          <a:p>
            <a:pPr indent="457200" lvl="0" marL="0" rtl="0">
              <a:spcBef>
                <a:spcPts val="600"/>
              </a:spcBef>
              <a:spcAft>
                <a:spcPts val="0"/>
              </a:spcAft>
              <a:buNone/>
            </a:pPr>
            <a:r>
              <a:rPr lang="en" sz="1400">
                <a:solidFill>
                  <a:srgbClr val="3F3F3F"/>
                </a:solidFill>
                <a:latin typeface="Roboto Condensed"/>
                <a:ea typeface="Roboto Condensed"/>
                <a:cs typeface="Roboto Condensed"/>
                <a:sym typeface="Roboto Condensed"/>
              </a:rPr>
              <a:t>Scale Google’s Bug database</a:t>
            </a:r>
            <a:endParaRPr sz="1400">
              <a:solidFill>
                <a:srgbClr val="3F3F3F"/>
              </a:solidFill>
              <a:latin typeface="Roboto Condensed"/>
              <a:ea typeface="Roboto Condensed"/>
              <a:cs typeface="Roboto Condensed"/>
              <a:sym typeface="Roboto Condensed"/>
            </a:endParaRPr>
          </a:p>
          <a:p>
            <a:pPr indent="457200" lvl="0" marL="0" rtl="0">
              <a:spcBef>
                <a:spcPts val="600"/>
              </a:spcBef>
              <a:spcAft>
                <a:spcPts val="0"/>
              </a:spcAft>
              <a:buNone/>
            </a:pPr>
            <a:r>
              <a:rPr lang="en" sz="1400">
                <a:solidFill>
                  <a:srgbClr val="3F3F3F"/>
                </a:solidFill>
                <a:latin typeface="Roboto Condensed"/>
                <a:ea typeface="Roboto Condensed"/>
                <a:cs typeface="Roboto Condensed"/>
                <a:sym typeface="Roboto Condensed"/>
              </a:rPr>
              <a:t>Surveytool</a:t>
            </a:r>
            <a:endParaRPr sz="1400">
              <a:solidFill>
                <a:srgbClr val="3F3F3F"/>
              </a:solidFill>
              <a:latin typeface="Roboto Condensed"/>
              <a:ea typeface="Roboto Condensed"/>
              <a:cs typeface="Roboto Condensed"/>
              <a:sym typeface="Roboto Condensed"/>
            </a:endParaRPr>
          </a:p>
          <a:p>
            <a:pPr indent="457200" lvl="0" marL="0" rtl="0">
              <a:spcBef>
                <a:spcPts val="600"/>
              </a:spcBef>
              <a:spcAft>
                <a:spcPts val="0"/>
              </a:spcAft>
              <a:buNone/>
            </a:pPr>
            <a:r>
              <a:rPr lang="en" sz="1400">
                <a:solidFill>
                  <a:srgbClr val="3F3F3F"/>
                </a:solidFill>
                <a:latin typeface="Roboto Condensed"/>
                <a:ea typeface="Roboto Condensed"/>
                <a:cs typeface="Roboto Condensed"/>
                <a:sym typeface="Roboto Condensed"/>
              </a:rPr>
              <a:t>Microprocessor controlled pick n place manipulator (school)</a:t>
            </a:r>
            <a:endParaRPr sz="14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p:txBody>
      </p:sp>
      <p:pic>
        <p:nvPicPr>
          <p:cNvPr id="137" name="Google Shape;137;p42"/>
          <p:cNvPicPr preferRelativeResize="0"/>
          <p:nvPr/>
        </p:nvPicPr>
        <p:blipFill>
          <a:blip r:embed="rId3">
            <a:alphaModFix/>
          </a:blip>
          <a:stretch>
            <a:fillRect/>
          </a:stretch>
        </p:blipFill>
        <p:spPr>
          <a:xfrm>
            <a:off x="-2975" y="0"/>
            <a:ext cx="485750" cy="485750"/>
          </a:xfrm>
          <a:prstGeom prst="rect">
            <a:avLst/>
          </a:prstGeom>
          <a:noFill/>
          <a:ln>
            <a:noFill/>
          </a:ln>
        </p:spPr>
      </p:pic>
      <p:sp>
        <p:nvSpPr>
          <p:cNvPr id="138" name="Google Shape;138;p42"/>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cxnSp>
        <p:nvCxnSpPr>
          <p:cNvPr id="139" name="Google Shape;139;p42"/>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474" name="Shape 474"/>
        <p:cNvGrpSpPr/>
        <p:nvPr/>
      </p:nvGrpSpPr>
      <p:grpSpPr>
        <a:xfrm>
          <a:off x="0" y="0"/>
          <a:ext cx="0" cy="0"/>
          <a:chOff x="0" y="0"/>
          <a:chExt cx="0" cy="0"/>
        </a:xfrm>
      </p:grpSpPr>
      <p:sp>
        <p:nvSpPr>
          <p:cNvPr id="475" name="Google Shape;475;p69"/>
          <p:cNvSpPr txBox="1"/>
          <p:nvPr>
            <p:ph type="title"/>
          </p:nvPr>
        </p:nvSpPr>
        <p:spPr>
          <a:xfrm>
            <a:off x="470597" y="315597"/>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chemeClr val="lt1"/>
                </a:solidFill>
                <a:latin typeface="Roboto Condensed"/>
                <a:ea typeface="Roboto Condensed"/>
                <a:cs typeface="Roboto Condensed"/>
                <a:sym typeface="Roboto Condensed"/>
              </a:rPr>
              <a:t>Robosheriff</a:t>
            </a:r>
            <a:endParaRPr>
              <a:solidFill>
                <a:schemeClr val="lt1"/>
              </a:solidFill>
              <a:latin typeface="Roboto Condensed"/>
              <a:ea typeface="Roboto Condensed"/>
              <a:cs typeface="Roboto Condensed"/>
              <a:sym typeface="Roboto Condensed"/>
            </a:endParaRPr>
          </a:p>
        </p:txBody>
      </p:sp>
      <p:pic>
        <p:nvPicPr>
          <p:cNvPr id="476" name="Google Shape;476;p69"/>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77" name="Google Shape;477;p69"/>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pic>
        <p:nvPicPr>
          <p:cNvPr descr="Swes.jpg" id="478" name="Google Shape;478;p69"/>
          <p:cNvPicPr preferRelativeResize="0"/>
          <p:nvPr/>
        </p:nvPicPr>
        <p:blipFill>
          <a:blip r:embed="rId4">
            <a:alphaModFix/>
          </a:blip>
          <a:stretch>
            <a:fillRect/>
          </a:stretch>
        </p:blipFill>
        <p:spPr>
          <a:xfrm>
            <a:off x="2083428" y="1394350"/>
            <a:ext cx="5224299" cy="3568175"/>
          </a:xfrm>
          <a:prstGeom prst="rect">
            <a:avLst/>
          </a:prstGeom>
          <a:noFill/>
          <a:ln>
            <a:noFill/>
          </a:ln>
        </p:spPr>
      </p:pic>
      <p:pic>
        <p:nvPicPr>
          <p:cNvPr descr="Swes.jpg" id="479" name="Google Shape;479;p69"/>
          <p:cNvPicPr preferRelativeResize="0"/>
          <p:nvPr/>
        </p:nvPicPr>
        <p:blipFill>
          <a:blip r:embed="rId5">
            <a:alphaModFix/>
          </a:blip>
          <a:stretch>
            <a:fillRect/>
          </a:stretch>
        </p:blipFill>
        <p:spPr>
          <a:xfrm>
            <a:off x="1817550" y="1308800"/>
            <a:ext cx="5508900" cy="3762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0"/>
          <p:cNvSpPr txBox="1"/>
          <p:nvPr>
            <p:ph idx="1" type="body"/>
          </p:nvPr>
        </p:nvSpPr>
        <p:spPr>
          <a:xfrm>
            <a:off x="457200" y="900113"/>
            <a:ext cx="8229600" cy="2794275"/>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p:txBody>
      </p:sp>
      <p:graphicFrame>
        <p:nvGraphicFramePr>
          <p:cNvPr id="485" name="Google Shape;485;p70"/>
          <p:cNvGraphicFramePr/>
          <p:nvPr/>
        </p:nvGraphicFramePr>
        <p:xfrm>
          <a:off x="365388" y="370563"/>
          <a:ext cx="3000000" cy="3000000"/>
        </p:xfrm>
        <a:graphic>
          <a:graphicData uri="http://schemas.openxmlformats.org/drawingml/2006/table">
            <a:tbl>
              <a:tblPr>
                <a:noFill/>
                <a:tableStyleId>{764C20F5-5E50-49DB-AA52-7AF7E6FB5132}</a:tableStyleId>
              </a:tblPr>
              <a:tblGrid>
                <a:gridCol w="3105550"/>
                <a:gridCol w="1220925"/>
                <a:gridCol w="1220925"/>
                <a:gridCol w="1220925"/>
                <a:gridCol w="1644900"/>
              </a:tblGrid>
              <a:tr h="560875">
                <a:tc>
                  <a:txBody>
                    <a:bodyPr>
                      <a:noAutofit/>
                    </a:bodyPr>
                    <a:lstStyle/>
                    <a:p>
                      <a:pPr indent="0" lvl="0" marL="0" rtl="0">
                        <a:spcBef>
                          <a:spcPts val="0"/>
                        </a:spcBef>
                        <a:spcAft>
                          <a:spcPts val="0"/>
                        </a:spcAft>
                        <a:buNone/>
                      </a:pPr>
                      <a:r>
                        <a:rPr lang="en" sz="1700">
                          <a:latin typeface="Roboto Condensed"/>
                          <a:ea typeface="Roboto Condensed"/>
                          <a:cs typeface="Roboto Condensed"/>
                          <a:sym typeface="Roboto Condensed"/>
                        </a:rPr>
                        <a:t>Social @ Google</a:t>
                      </a:r>
                      <a:endParaRPr sz="1700">
                        <a:latin typeface="Roboto Condensed"/>
                        <a:ea typeface="Roboto Condensed"/>
                        <a:cs typeface="Roboto Condensed"/>
                        <a:sym typeface="Roboto Condensed"/>
                      </a:endParaRPr>
                    </a:p>
                  </a:txBody>
                  <a:tcPr marT="91425" marB="91425" marR="91425" marL="91425"/>
                </a:tc>
                <a:tc>
                  <a:txBody>
                    <a:bodyPr>
                      <a:noAutofit/>
                    </a:bodyPr>
                    <a:lstStyle/>
                    <a:p>
                      <a:pPr indent="0" lvl="0" marL="0" rtl="0" algn="ctr">
                        <a:spcBef>
                          <a:spcPts val="0"/>
                        </a:spcBef>
                        <a:spcAft>
                          <a:spcPts val="0"/>
                        </a:spcAft>
                        <a:buNone/>
                      </a:pPr>
                      <a:r>
                        <a:rPr b="1" lang="en" sz="1700">
                          <a:latin typeface="Roboto Condensed"/>
                          <a:ea typeface="Roboto Condensed"/>
                          <a:cs typeface="Roboto Condensed"/>
                          <a:sym typeface="Roboto Condensed"/>
                        </a:rPr>
                        <a:t>2012</a:t>
                      </a:r>
                      <a:endParaRPr b="1" sz="1700">
                        <a:latin typeface="Roboto Condensed"/>
                        <a:ea typeface="Roboto Condensed"/>
                        <a:cs typeface="Roboto Condensed"/>
                        <a:sym typeface="Roboto Condensed"/>
                      </a:endParaRPr>
                    </a:p>
                  </a:txBody>
                  <a:tcPr marT="91425" marB="91425" marR="91425" marL="91425">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700">
                          <a:latin typeface="Roboto Condensed"/>
                          <a:ea typeface="Roboto Condensed"/>
                          <a:cs typeface="Roboto Condensed"/>
                          <a:sym typeface="Roboto Condensed"/>
                        </a:rPr>
                        <a:t>2013</a:t>
                      </a:r>
                      <a:endParaRPr b="1" sz="1700">
                        <a:latin typeface="Roboto Condensed"/>
                        <a:ea typeface="Roboto Condensed"/>
                        <a:cs typeface="Roboto Condensed"/>
                        <a:sym typeface="Roboto Condensed"/>
                      </a:endParaRPr>
                    </a:p>
                  </a:txBody>
                  <a:tcPr marT="91425" marB="91425" marR="91425" marL="91425">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700">
                          <a:latin typeface="Roboto Condensed"/>
                          <a:ea typeface="Roboto Condensed"/>
                          <a:cs typeface="Roboto Condensed"/>
                          <a:sym typeface="Roboto Condensed"/>
                        </a:rPr>
                        <a:t>2014</a:t>
                      </a:r>
                      <a:endParaRPr b="1" sz="1700">
                        <a:latin typeface="Roboto Condensed"/>
                        <a:ea typeface="Roboto Condensed"/>
                        <a:cs typeface="Roboto Condensed"/>
                        <a:sym typeface="Roboto Condensed"/>
                      </a:endParaRPr>
                    </a:p>
                  </a:txBody>
                  <a:tcPr marT="91425" marB="91425" marR="91425" marL="91425">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700">
                          <a:latin typeface="Roboto Condensed"/>
                          <a:ea typeface="Roboto Condensed"/>
                          <a:cs typeface="Roboto Condensed"/>
                          <a:sym typeface="Roboto Condensed"/>
                        </a:rPr>
                        <a:t>Assessment</a:t>
                      </a:r>
                      <a:endParaRPr b="1" sz="1700">
                        <a:latin typeface="Roboto Condensed"/>
                        <a:ea typeface="Roboto Condensed"/>
                        <a:cs typeface="Roboto Condensed"/>
                        <a:sym typeface="Roboto Condensed"/>
                      </a:endParaRPr>
                    </a:p>
                  </a:txBody>
                  <a:tcPr marT="91425" marB="91425" marR="91425" marL="91425"/>
                </a:tc>
              </a:tr>
              <a:tr h="576300">
                <a:tc>
                  <a:txBody>
                    <a:bodyPr>
                      <a:noAutofit/>
                    </a:bodyPr>
                    <a:lstStyle/>
                    <a:p>
                      <a:pPr indent="0" lvl="0" marL="0" rtl="0">
                        <a:spcBef>
                          <a:spcPts val="0"/>
                        </a:spcBef>
                        <a:spcAft>
                          <a:spcPts val="0"/>
                        </a:spcAft>
                        <a:buNone/>
                      </a:pPr>
                      <a:r>
                        <a:rPr i="1" lang="en" sz="1400">
                          <a:solidFill>
                            <a:srgbClr val="666666"/>
                          </a:solidFill>
                          <a:latin typeface="Roboto Condensed"/>
                          <a:ea typeface="Roboto Condensed"/>
                          <a:cs typeface="Roboto Condensed"/>
                          <a:sym typeface="Roboto Condensed"/>
                        </a:rPr>
                        <a:t>Average presubmit time</a:t>
                      </a:r>
                      <a:endParaRPr i="1" sz="1400">
                        <a:solidFill>
                          <a:srgbClr val="666666"/>
                        </a:solidFill>
                        <a:latin typeface="Roboto Condensed"/>
                        <a:ea typeface="Roboto Condensed"/>
                        <a:cs typeface="Roboto Condensed"/>
                        <a:sym typeface="Roboto Condensed"/>
                      </a:endParaRPr>
                    </a:p>
                  </a:txBody>
                  <a:tcPr marT="91425" marB="91425" marR="91425" marL="91425">
                    <a:lnR cap="flat" cmpd="sng" w="9525">
                      <a:solidFill>
                        <a:srgbClr val="000000"/>
                      </a:solidFill>
                      <a:prstDash val="solid"/>
                      <a:round/>
                      <a:headEnd len="sm" w="sm" type="none"/>
                      <a:tailEnd len="sm" w="sm" type="none"/>
                    </a:lnR>
                  </a:tcPr>
                </a:tc>
                <a:tc>
                  <a:txBody>
                    <a:bodyPr>
                      <a:noAutofit/>
                    </a:bodyPr>
                    <a:lstStyle/>
                    <a:p>
                      <a:pPr indent="0" lvl="0" marL="0" rtl="0" algn="ctr">
                        <a:spcBef>
                          <a:spcPts val="0"/>
                        </a:spcBef>
                        <a:spcAft>
                          <a:spcPts val="0"/>
                        </a:spcAft>
                        <a:buNone/>
                      </a:pPr>
                      <a:r>
                        <a:rPr lang="en" sz="1400">
                          <a:latin typeface="Roboto Condensed"/>
                          <a:ea typeface="Roboto Condensed"/>
                          <a:cs typeface="Roboto Condensed"/>
                          <a:sym typeface="Roboto Condensed"/>
                        </a:rPr>
                        <a:t>21</a:t>
                      </a:r>
                      <a:r>
                        <a:rPr lang="en" sz="1400">
                          <a:solidFill>
                            <a:srgbClr val="666666"/>
                          </a:solidFill>
                          <a:latin typeface="Roboto Condensed"/>
                          <a:ea typeface="Roboto Condensed"/>
                          <a:cs typeface="Roboto Condensed"/>
                          <a:sym typeface="Roboto Condensed"/>
                        </a:rPr>
                        <a:t> min</a:t>
                      </a:r>
                      <a:endParaRPr sz="1400">
                        <a:solidFill>
                          <a:srgbClr val="666666"/>
                        </a:solidFill>
                        <a:latin typeface="Roboto Condensed"/>
                        <a:ea typeface="Roboto Condensed"/>
                        <a:cs typeface="Roboto Condensed"/>
                        <a:sym typeface="Roboto Condense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latin typeface="Roboto Condensed"/>
                          <a:ea typeface="Roboto Condensed"/>
                          <a:cs typeface="Roboto Condensed"/>
                          <a:sym typeface="Roboto Condensed"/>
                        </a:rPr>
                        <a:t>28</a:t>
                      </a:r>
                      <a:r>
                        <a:rPr lang="en" sz="1400">
                          <a:solidFill>
                            <a:srgbClr val="666666"/>
                          </a:solidFill>
                          <a:latin typeface="Roboto Condensed"/>
                          <a:ea typeface="Roboto Condensed"/>
                          <a:cs typeface="Roboto Condensed"/>
                          <a:sym typeface="Roboto Condensed"/>
                        </a:rPr>
                        <a:t> min</a:t>
                      </a:r>
                      <a:endParaRPr sz="1400">
                        <a:solidFill>
                          <a:srgbClr val="666666"/>
                        </a:solidFill>
                        <a:latin typeface="Roboto Condensed"/>
                        <a:ea typeface="Roboto Condensed"/>
                        <a:cs typeface="Roboto Condensed"/>
                        <a:sym typeface="Roboto Condense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latin typeface="Roboto Condensed"/>
                          <a:ea typeface="Roboto Condensed"/>
                          <a:cs typeface="Roboto Condensed"/>
                          <a:sym typeface="Roboto Condensed"/>
                        </a:rPr>
                        <a:t>22</a:t>
                      </a:r>
                      <a:r>
                        <a:rPr lang="en" sz="1400">
                          <a:solidFill>
                            <a:srgbClr val="666666"/>
                          </a:solidFill>
                          <a:latin typeface="Roboto Condensed"/>
                          <a:ea typeface="Roboto Condensed"/>
                          <a:cs typeface="Roboto Condensed"/>
                          <a:sym typeface="Roboto Condensed"/>
                        </a:rPr>
                        <a:t> min</a:t>
                      </a:r>
                      <a:endParaRPr sz="1400">
                        <a:solidFill>
                          <a:srgbClr val="666666"/>
                        </a:solidFill>
                        <a:latin typeface="Roboto Condensed"/>
                        <a:ea typeface="Roboto Condensed"/>
                        <a:cs typeface="Roboto Condensed"/>
                        <a:sym typeface="Roboto Condense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solidFill>
                            <a:srgbClr val="333333"/>
                          </a:solidFill>
                          <a:latin typeface="Roboto Condensed"/>
                          <a:ea typeface="Roboto Condensed"/>
                          <a:cs typeface="Roboto Condensed"/>
                          <a:sym typeface="Roboto Condensed"/>
                        </a:rPr>
                        <a:t>Productivity</a:t>
                      </a:r>
                      <a:endParaRPr sz="1400">
                        <a:solidFill>
                          <a:srgbClr val="333333"/>
                        </a:solidFill>
                        <a:latin typeface="Roboto Condensed"/>
                        <a:ea typeface="Roboto Condensed"/>
                        <a:cs typeface="Roboto Condensed"/>
                        <a:sym typeface="Roboto Condensed"/>
                      </a:endParaRPr>
                    </a:p>
                  </a:txBody>
                  <a:tcPr marT="91425" marB="91425" marR="91425" marL="91425">
                    <a:lnL cap="flat" cmpd="sng" w="9525">
                      <a:solidFill>
                        <a:srgbClr val="000000"/>
                      </a:solidFill>
                      <a:prstDash val="solid"/>
                      <a:round/>
                      <a:headEnd len="sm" w="sm" type="none"/>
                      <a:tailEnd len="sm" w="sm" type="none"/>
                    </a:lnL>
                    <a:solidFill>
                      <a:schemeClr val="accent2"/>
                    </a:solidFill>
                  </a:tcPr>
                </a:tc>
              </a:tr>
              <a:tr h="576300">
                <a:tc>
                  <a:txBody>
                    <a:bodyPr>
                      <a:noAutofit/>
                    </a:bodyPr>
                    <a:lstStyle/>
                    <a:p>
                      <a:pPr indent="0" lvl="0" marL="0" rtl="0">
                        <a:spcBef>
                          <a:spcPts val="0"/>
                        </a:spcBef>
                        <a:spcAft>
                          <a:spcPts val="0"/>
                        </a:spcAft>
                        <a:buNone/>
                      </a:pPr>
                      <a:r>
                        <a:rPr i="1" lang="en" sz="1400">
                          <a:solidFill>
                            <a:srgbClr val="666666"/>
                          </a:solidFill>
                          <a:latin typeface="Roboto Condensed"/>
                          <a:ea typeface="Roboto Condensed"/>
                          <a:cs typeface="Roboto Condensed"/>
                          <a:sym typeface="Roboto Condensed"/>
                        </a:rPr>
                        <a:t>Code Coverage</a:t>
                      </a:r>
                      <a:endParaRPr i="1" sz="1400">
                        <a:solidFill>
                          <a:srgbClr val="666666"/>
                        </a:solidFill>
                        <a:latin typeface="Roboto Condensed"/>
                        <a:ea typeface="Roboto Condensed"/>
                        <a:cs typeface="Roboto Condensed"/>
                        <a:sym typeface="Roboto Condensed"/>
                      </a:endParaRPr>
                    </a:p>
                  </a:txBody>
                  <a:tcPr marT="91425" marB="91425" marR="91425" marL="91425">
                    <a:lnR cap="flat" cmpd="sng" w="9525">
                      <a:solidFill>
                        <a:srgbClr val="000000"/>
                      </a:solidFill>
                      <a:prstDash val="solid"/>
                      <a:round/>
                      <a:headEnd len="sm" w="sm" type="none"/>
                      <a:tailEnd len="sm" w="sm" type="none"/>
                    </a:lnR>
                  </a:tcPr>
                </a:tc>
                <a:tc>
                  <a:txBody>
                    <a:bodyPr>
                      <a:noAutofit/>
                    </a:bodyPr>
                    <a:lstStyle/>
                    <a:p>
                      <a:pPr indent="0" lvl="0" marL="0" rtl="0" algn="ctr">
                        <a:spcBef>
                          <a:spcPts val="0"/>
                        </a:spcBef>
                        <a:spcAft>
                          <a:spcPts val="0"/>
                        </a:spcAft>
                        <a:buNone/>
                      </a:pPr>
                      <a:r>
                        <a:rPr lang="en" sz="1400">
                          <a:solidFill>
                            <a:srgbClr val="666666"/>
                          </a:solidFill>
                          <a:latin typeface="Roboto Condensed"/>
                          <a:ea typeface="Roboto Condensed"/>
                          <a:cs typeface="Roboto Condensed"/>
                          <a:sym typeface="Roboto Condensed"/>
                        </a:rPr>
                        <a:t>???</a:t>
                      </a:r>
                      <a:endParaRPr sz="1400">
                        <a:solidFill>
                          <a:srgbClr val="666666"/>
                        </a:solidFill>
                        <a:latin typeface="Roboto Condensed"/>
                        <a:ea typeface="Roboto Condensed"/>
                        <a:cs typeface="Roboto Condensed"/>
                        <a:sym typeface="Roboto Condense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latin typeface="Roboto Condensed"/>
                          <a:ea typeface="Roboto Condensed"/>
                          <a:cs typeface="Roboto Condensed"/>
                          <a:sym typeface="Roboto Condensed"/>
                        </a:rPr>
                        <a:t>72.80</a:t>
                      </a:r>
                      <a:r>
                        <a:rPr lang="en" sz="1400">
                          <a:solidFill>
                            <a:srgbClr val="666666"/>
                          </a:solidFill>
                          <a:latin typeface="Roboto Condensed"/>
                          <a:ea typeface="Roboto Condensed"/>
                          <a:cs typeface="Roboto Condensed"/>
                          <a:sym typeface="Roboto Condensed"/>
                        </a:rPr>
                        <a:t>%</a:t>
                      </a:r>
                      <a:endParaRPr sz="1400">
                        <a:solidFill>
                          <a:srgbClr val="666666"/>
                        </a:solidFill>
                        <a:latin typeface="Roboto Condensed"/>
                        <a:ea typeface="Roboto Condensed"/>
                        <a:cs typeface="Roboto Condensed"/>
                        <a:sym typeface="Roboto Condense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latin typeface="Roboto Condensed"/>
                          <a:ea typeface="Roboto Condensed"/>
                          <a:cs typeface="Roboto Condensed"/>
                          <a:sym typeface="Roboto Condensed"/>
                        </a:rPr>
                        <a:t>75.60</a:t>
                      </a:r>
                      <a:r>
                        <a:rPr lang="en" sz="1400">
                          <a:solidFill>
                            <a:srgbClr val="666666"/>
                          </a:solidFill>
                          <a:latin typeface="Roboto Condensed"/>
                          <a:ea typeface="Roboto Condensed"/>
                          <a:cs typeface="Roboto Condensed"/>
                          <a:sym typeface="Roboto Condensed"/>
                        </a:rPr>
                        <a:t>%</a:t>
                      </a:r>
                      <a:endParaRPr sz="1400">
                        <a:solidFill>
                          <a:srgbClr val="666666"/>
                        </a:solidFill>
                        <a:latin typeface="Roboto Condensed"/>
                        <a:ea typeface="Roboto Condensed"/>
                        <a:cs typeface="Roboto Condensed"/>
                        <a:sym typeface="Roboto Condense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solidFill>
                            <a:srgbClr val="333333"/>
                          </a:solidFill>
                          <a:latin typeface="Roboto Condensed"/>
                          <a:ea typeface="Roboto Condensed"/>
                          <a:cs typeface="Roboto Condensed"/>
                          <a:sym typeface="Roboto Condensed"/>
                        </a:rPr>
                        <a:t>Automation</a:t>
                      </a:r>
                      <a:endParaRPr sz="1400">
                        <a:solidFill>
                          <a:srgbClr val="333333"/>
                        </a:solidFill>
                        <a:latin typeface="Roboto Condensed"/>
                        <a:ea typeface="Roboto Condensed"/>
                        <a:cs typeface="Roboto Condensed"/>
                        <a:sym typeface="Roboto Condensed"/>
                      </a:endParaRPr>
                    </a:p>
                  </a:txBody>
                  <a:tcPr marT="91425" marB="91425" marR="91425" marL="91425">
                    <a:lnL cap="flat" cmpd="sng" w="9525">
                      <a:solidFill>
                        <a:srgbClr val="000000"/>
                      </a:solidFill>
                      <a:prstDash val="solid"/>
                      <a:round/>
                      <a:headEnd len="sm" w="sm" type="none"/>
                      <a:tailEnd len="sm" w="sm" type="none"/>
                    </a:lnL>
                    <a:solidFill>
                      <a:schemeClr val="accent2"/>
                    </a:solidFill>
                  </a:tcPr>
                </a:tc>
              </a:tr>
              <a:tr h="576300">
                <a:tc>
                  <a:txBody>
                    <a:bodyPr>
                      <a:noAutofit/>
                    </a:bodyPr>
                    <a:lstStyle/>
                    <a:p>
                      <a:pPr indent="0" lvl="0" marL="0" rtl="0">
                        <a:spcBef>
                          <a:spcPts val="0"/>
                        </a:spcBef>
                        <a:spcAft>
                          <a:spcPts val="0"/>
                        </a:spcAft>
                        <a:buNone/>
                      </a:pPr>
                      <a:r>
                        <a:rPr i="1" lang="en" sz="1400">
                          <a:solidFill>
                            <a:srgbClr val="666666"/>
                          </a:solidFill>
                          <a:latin typeface="Roboto Condensed"/>
                          <a:ea typeface="Roboto Condensed"/>
                          <a:cs typeface="Roboto Condensed"/>
                          <a:sym typeface="Roboto Condensed"/>
                        </a:rPr>
                        <a:t>% Green Cycles</a:t>
                      </a:r>
                      <a:endParaRPr i="1" sz="1400">
                        <a:solidFill>
                          <a:srgbClr val="666666"/>
                        </a:solidFill>
                        <a:latin typeface="Roboto Condensed"/>
                        <a:ea typeface="Roboto Condensed"/>
                        <a:cs typeface="Roboto Condensed"/>
                        <a:sym typeface="Roboto Condensed"/>
                      </a:endParaRPr>
                    </a:p>
                  </a:txBody>
                  <a:tcPr marT="91425" marB="91425" marR="91425" marL="91425">
                    <a:lnR cap="flat" cmpd="sng" w="9525">
                      <a:solidFill>
                        <a:srgbClr val="000000"/>
                      </a:solidFill>
                      <a:prstDash val="solid"/>
                      <a:round/>
                      <a:headEnd len="sm" w="sm" type="none"/>
                      <a:tailEnd len="sm" w="sm" type="none"/>
                    </a:lnR>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71.40</a:t>
                      </a:r>
                      <a:r>
                        <a:rPr lang="en" sz="1400">
                          <a:solidFill>
                            <a:srgbClr val="666666"/>
                          </a:solidFill>
                          <a:latin typeface="Roboto Condensed"/>
                          <a:ea typeface="Roboto Condensed"/>
                          <a:cs typeface="Roboto Condensed"/>
                          <a:sym typeface="Roboto Condensed"/>
                        </a:rPr>
                        <a:t>%</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82.40</a:t>
                      </a:r>
                      <a:r>
                        <a:rPr lang="en" sz="1400">
                          <a:solidFill>
                            <a:srgbClr val="666666"/>
                          </a:solidFill>
                          <a:latin typeface="Roboto Condensed"/>
                          <a:ea typeface="Roboto Condensed"/>
                          <a:cs typeface="Roboto Condensed"/>
                          <a:sym typeface="Roboto Condensed"/>
                        </a:rPr>
                        <a:t>%</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89.60</a:t>
                      </a:r>
                      <a:r>
                        <a:rPr lang="en" sz="1400">
                          <a:solidFill>
                            <a:srgbClr val="666666"/>
                          </a:solidFill>
                          <a:latin typeface="Roboto Condensed"/>
                          <a:ea typeface="Roboto Condensed"/>
                          <a:cs typeface="Roboto Condensed"/>
                          <a:sym typeface="Roboto Condensed"/>
                        </a:rPr>
                        <a:t>%</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solidFill>
                            <a:srgbClr val="333333"/>
                          </a:solidFill>
                          <a:latin typeface="Roboto Condensed"/>
                          <a:ea typeface="Roboto Condensed"/>
                          <a:cs typeface="Roboto Condensed"/>
                          <a:sym typeface="Roboto Condensed"/>
                        </a:rPr>
                        <a:t>Test Hygiene</a:t>
                      </a:r>
                      <a:endParaRPr sz="1400">
                        <a:solidFill>
                          <a:srgbClr val="333333"/>
                        </a:solidFill>
                        <a:latin typeface="Roboto Condensed"/>
                        <a:ea typeface="Roboto Condensed"/>
                        <a:cs typeface="Roboto Condensed"/>
                        <a:sym typeface="Roboto Condensed"/>
                      </a:endParaRPr>
                    </a:p>
                  </a:txBody>
                  <a:tcPr marT="91425" marB="91425" marR="91425" marL="91425">
                    <a:lnL cap="flat" cmpd="sng" w="9525">
                      <a:solidFill>
                        <a:srgbClr val="000000"/>
                      </a:solidFill>
                      <a:prstDash val="solid"/>
                      <a:round/>
                      <a:headEnd len="sm" w="sm" type="none"/>
                      <a:tailEnd len="sm" w="sm" type="none"/>
                    </a:lnL>
                    <a:solidFill>
                      <a:schemeClr val="accent3"/>
                    </a:solidFill>
                  </a:tcPr>
                </a:tc>
              </a:tr>
              <a:tr h="576300">
                <a:tc>
                  <a:txBody>
                    <a:bodyPr>
                      <a:noAutofit/>
                    </a:bodyPr>
                    <a:lstStyle/>
                    <a:p>
                      <a:pPr indent="0" lvl="0" marL="0" rtl="0">
                        <a:spcBef>
                          <a:spcPts val="0"/>
                        </a:spcBef>
                        <a:spcAft>
                          <a:spcPts val="0"/>
                        </a:spcAft>
                        <a:buNone/>
                      </a:pPr>
                      <a:r>
                        <a:rPr i="1" lang="en" sz="1400">
                          <a:solidFill>
                            <a:srgbClr val="666666"/>
                          </a:solidFill>
                          <a:latin typeface="Roboto Condensed"/>
                          <a:ea typeface="Roboto Condensed"/>
                          <a:cs typeface="Roboto Condensed"/>
                          <a:sym typeface="Roboto Condensed"/>
                        </a:rPr>
                        <a:t>Avg Submit to Prod Time </a:t>
                      </a:r>
                      <a:endParaRPr i="1" sz="1400">
                        <a:solidFill>
                          <a:srgbClr val="666666"/>
                        </a:solidFill>
                        <a:latin typeface="Roboto Condensed"/>
                        <a:ea typeface="Roboto Condensed"/>
                        <a:cs typeface="Roboto Condensed"/>
                        <a:sym typeface="Roboto Condensed"/>
                      </a:endParaRPr>
                    </a:p>
                  </a:txBody>
                  <a:tcPr marT="91425" marB="91425" marR="91425" marL="91425">
                    <a:lnR cap="flat" cmpd="sng" w="9525">
                      <a:solidFill>
                        <a:srgbClr val="000000"/>
                      </a:solidFill>
                      <a:prstDash val="solid"/>
                      <a:round/>
                      <a:headEnd len="sm" w="sm" type="none"/>
                      <a:tailEnd len="sm" w="sm" type="none"/>
                    </a:lnR>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17</a:t>
                      </a:r>
                      <a:r>
                        <a:rPr lang="en" sz="1400">
                          <a:solidFill>
                            <a:srgbClr val="666666"/>
                          </a:solidFill>
                          <a:latin typeface="Roboto Condensed"/>
                          <a:ea typeface="Roboto Condensed"/>
                          <a:cs typeface="Roboto Condensed"/>
                          <a:sym typeface="Roboto Condensed"/>
                        </a:rPr>
                        <a:t> hrs</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11</a:t>
                      </a:r>
                      <a:r>
                        <a:rPr lang="en" sz="1400">
                          <a:solidFill>
                            <a:srgbClr val="666666"/>
                          </a:solidFill>
                          <a:latin typeface="Roboto Condensed"/>
                          <a:ea typeface="Roboto Condensed"/>
                          <a:cs typeface="Roboto Condensed"/>
                          <a:sym typeface="Roboto Condensed"/>
                        </a:rPr>
                        <a:t> hrs</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13</a:t>
                      </a:r>
                      <a:r>
                        <a:rPr lang="en" sz="1400">
                          <a:solidFill>
                            <a:srgbClr val="666666"/>
                          </a:solidFill>
                          <a:latin typeface="Roboto Condensed"/>
                          <a:ea typeface="Roboto Condensed"/>
                          <a:cs typeface="Roboto Condensed"/>
                          <a:sym typeface="Roboto Condensed"/>
                        </a:rPr>
                        <a:t> hrs</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solidFill>
                            <a:srgbClr val="333333"/>
                          </a:solidFill>
                          <a:latin typeface="Roboto Condensed"/>
                          <a:ea typeface="Roboto Condensed"/>
                          <a:cs typeface="Roboto Condensed"/>
                          <a:sym typeface="Roboto Condensed"/>
                        </a:rPr>
                        <a:t>Velocity</a:t>
                      </a:r>
                      <a:endParaRPr sz="1400">
                        <a:solidFill>
                          <a:srgbClr val="333333"/>
                        </a:solidFill>
                        <a:latin typeface="Roboto Condensed"/>
                        <a:ea typeface="Roboto Condensed"/>
                        <a:cs typeface="Roboto Condensed"/>
                        <a:sym typeface="Roboto Condensed"/>
                      </a:endParaRPr>
                    </a:p>
                  </a:txBody>
                  <a:tcPr marT="91425" marB="91425" marR="91425" marL="91425">
                    <a:lnL cap="flat" cmpd="sng" w="9525">
                      <a:solidFill>
                        <a:srgbClr val="000000"/>
                      </a:solidFill>
                      <a:prstDash val="solid"/>
                      <a:round/>
                      <a:headEnd len="sm" w="sm" type="none"/>
                      <a:tailEnd len="sm" w="sm" type="none"/>
                    </a:lnL>
                    <a:solidFill>
                      <a:schemeClr val="accent3"/>
                    </a:solidFill>
                  </a:tcPr>
                </a:tc>
              </a:tr>
              <a:tr h="576300">
                <a:tc>
                  <a:txBody>
                    <a:bodyPr>
                      <a:noAutofit/>
                    </a:bodyPr>
                    <a:lstStyle/>
                    <a:p>
                      <a:pPr indent="0" lvl="0" marL="0" rtl="0">
                        <a:spcBef>
                          <a:spcPts val="0"/>
                        </a:spcBef>
                        <a:spcAft>
                          <a:spcPts val="0"/>
                        </a:spcAft>
                        <a:buNone/>
                      </a:pPr>
                      <a:r>
                        <a:rPr i="1" lang="en" sz="1400">
                          <a:solidFill>
                            <a:srgbClr val="666666"/>
                          </a:solidFill>
                          <a:latin typeface="Roboto Condensed"/>
                          <a:ea typeface="Roboto Condensed"/>
                          <a:cs typeface="Roboto Condensed"/>
                          <a:sym typeface="Roboto Condensed"/>
                        </a:rPr>
                        <a:t>Total presubmit run time</a:t>
                      </a:r>
                      <a:endParaRPr i="1" sz="1400">
                        <a:solidFill>
                          <a:srgbClr val="666666"/>
                        </a:solidFill>
                        <a:latin typeface="Roboto Condensed"/>
                        <a:ea typeface="Roboto Condensed"/>
                        <a:cs typeface="Roboto Condensed"/>
                        <a:sym typeface="Roboto Condensed"/>
                      </a:endParaRPr>
                    </a:p>
                  </a:txBody>
                  <a:tcPr marT="91425" marB="91425" marR="91425" marL="91425">
                    <a:lnR cap="flat" cmpd="sng" w="9525">
                      <a:solidFill>
                        <a:srgbClr val="000000"/>
                      </a:solidFill>
                      <a:prstDash val="solid"/>
                      <a:round/>
                      <a:headEnd len="sm" w="sm" type="none"/>
                      <a:tailEnd len="sm" w="sm" type="none"/>
                    </a:lnR>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196</a:t>
                      </a:r>
                      <a:r>
                        <a:rPr lang="en" sz="1400">
                          <a:solidFill>
                            <a:srgbClr val="666666"/>
                          </a:solidFill>
                          <a:latin typeface="Roboto Condensed"/>
                          <a:ea typeface="Roboto Condensed"/>
                          <a:cs typeface="Roboto Condensed"/>
                          <a:sym typeface="Roboto Condensed"/>
                        </a:rPr>
                        <a:t> d</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11392</a:t>
                      </a:r>
                      <a:r>
                        <a:rPr lang="en" sz="1400">
                          <a:solidFill>
                            <a:srgbClr val="666666"/>
                          </a:solidFill>
                          <a:latin typeface="Roboto Condensed"/>
                          <a:ea typeface="Roboto Condensed"/>
                          <a:cs typeface="Roboto Condensed"/>
                          <a:sym typeface="Roboto Condensed"/>
                        </a:rPr>
                        <a:t> d</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8033</a:t>
                      </a:r>
                      <a:r>
                        <a:rPr lang="en" sz="1400">
                          <a:solidFill>
                            <a:srgbClr val="666666"/>
                          </a:solidFill>
                          <a:latin typeface="Roboto Condensed"/>
                          <a:ea typeface="Roboto Condensed"/>
                          <a:cs typeface="Roboto Condensed"/>
                          <a:sym typeface="Roboto Condensed"/>
                        </a:rPr>
                        <a:t> d</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solidFill>
                            <a:srgbClr val="333333"/>
                          </a:solidFill>
                          <a:latin typeface="Roboto Condensed"/>
                          <a:ea typeface="Roboto Condensed"/>
                          <a:cs typeface="Roboto Condensed"/>
                          <a:sym typeface="Roboto Condensed"/>
                        </a:rPr>
                        <a:t>Better Tests</a:t>
                      </a:r>
                      <a:endParaRPr sz="1400">
                        <a:solidFill>
                          <a:srgbClr val="333333"/>
                        </a:solidFill>
                        <a:latin typeface="Roboto Condensed"/>
                        <a:ea typeface="Roboto Condensed"/>
                        <a:cs typeface="Roboto Condensed"/>
                        <a:sym typeface="Roboto Condensed"/>
                      </a:endParaRPr>
                    </a:p>
                  </a:txBody>
                  <a:tcPr marT="91425" marB="91425" marR="91425" marL="91425">
                    <a:lnL cap="flat" cmpd="sng" w="9525">
                      <a:solidFill>
                        <a:srgbClr val="000000"/>
                      </a:solidFill>
                      <a:prstDash val="solid"/>
                      <a:round/>
                      <a:headEnd len="sm" w="sm" type="none"/>
                      <a:tailEnd len="sm" w="sm" type="none"/>
                    </a:lnL>
                    <a:solidFill>
                      <a:srgbClr val="E06666"/>
                    </a:solidFill>
                  </a:tcPr>
                </a:tc>
              </a:tr>
              <a:tr h="576300">
                <a:tc>
                  <a:txBody>
                    <a:bodyPr>
                      <a:noAutofit/>
                    </a:bodyPr>
                    <a:lstStyle/>
                    <a:p>
                      <a:pPr indent="0" lvl="0" marL="0" rtl="0">
                        <a:spcBef>
                          <a:spcPts val="0"/>
                        </a:spcBef>
                        <a:spcAft>
                          <a:spcPts val="0"/>
                        </a:spcAft>
                        <a:buNone/>
                      </a:pPr>
                      <a:r>
                        <a:rPr i="1" lang="en" sz="1400">
                          <a:solidFill>
                            <a:srgbClr val="666666"/>
                          </a:solidFill>
                          <a:latin typeface="Roboto Condensed"/>
                          <a:ea typeface="Roboto Condensed"/>
                          <a:cs typeface="Roboto Condensed"/>
                          <a:sym typeface="Roboto Condensed"/>
                        </a:rPr>
                        <a:t>Total </a:t>
                      </a:r>
                      <a:r>
                        <a:rPr i="1" lang="en">
                          <a:solidFill>
                            <a:srgbClr val="666666"/>
                          </a:solidFill>
                          <a:latin typeface="Roboto Condensed"/>
                          <a:ea typeface="Roboto Condensed"/>
                          <a:cs typeface="Roboto Condensed"/>
                          <a:sym typeface="Roboto Condensed"/>
                        </a:rPr>
                        <a:t>automation</a:t>
                      </a:r>
                      <a:r>
                        <a:rPr i="1" lang="en" sz="1400">
                          <a:solidFill>
                            <a:srgbClr val="666666"/>
                          </a:solidFill>
                          <a:latin typeface="Roboto Condensed"/>
                          <a:ea typeface="Roboto Condensed"/>
                          <a:cs typeface="Roboto Condensed"/>
                          <a:sym typeface="Roboto Condensed"/>
                        </a:rPr>
                        <a:t> time</a:t>
                      </a:r>
                      <a:endParaRPr i="1" sz="1400">
                        <a:solidFill>
                          <a:srgbClr val="666666"/>
                        </a:solidFill>
                        <a:latin typeface="Roboto Condensed"/>
                        <a:ea typeface="Roboto Condensed"/>
                        <a:cs typeface="Roboto Condensed"/>
                        <a:sym typeface="Roboto Condensed"/>
                      </a:endParaRPr>
                    </a:p>
                  </a:txBody>
                  <a:tcPr marT="91425" marB="91425" marR="91425" marL="91425">
                    <a:lnR cap="flat" cmpd="sng" w="9525">
                      <a:solidFill>
                        <a:srgbClr val="000000"/>
                      </a:solidFill>
                      <a:prstDash val="solid"/>
                      <a:round/>
                      <a:headEnd len="sm" w="sm" type="none"/>
                      <a:tailEnd len="sm" w="sm" type="none"/>
                    </a:lnR>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22697</a:t>
                      </a:r>
                      <a:r>
                        <a:rPr lang="en" sz="1400">
                          <a:solidFill>
                            <a:srgbClr val="666666"/>
                          </a:solidFill>
                          <a:latin typeface="Roboto Condensed"/>
                          <a:ea typeface="Roboto Condensed"/>
                          <a:cs typeface="Roboto Condensed"/>
                          <a:sym typeface="Roboto Condensed"/>
                        </a:rPr>
                        <a:t> d</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52785</a:t>
                      </a:r>
                      <a:r>
                        <a:rPr lang="en" sz="1400">
                          <a:solidFill>
                            <a:srgbClr val="666666"/>
                          </a:solidFill>
                          <a:latin typeface="Roboto Condensed"/>
                          <a:ea typeface="Roboto Condensed"/>
                          <a:cs typeface="Roboto Condensed"/>
                          <a:sym typeface="Roboto Condensed"/>
                        </a:rPr>
                        <a:t> d</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114040</a:t>
                      </a:r>
                      <a:r>
                        <a:rPr lang="en" sz="1400">
                          <a:solidFill>
                            <a:srgbClr val="666666"/>
                          </a:solidFill>
                          <a:latin typeface="Roboto Condensed"/>
                          <a:ea typeface="Roboto Condensed"/>
                          <a:cs typeface="Roboto Condensed"/>
                          <a:sym typeface="Roboto Condensed"/>
                        </a:rPr>
                        <a:t> d</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solidFill>
                            <a:srgbClr val="333333"/>
                          </a:solidFill>
                          <a:latin typeface="Roboto Condensed"/>
                          <a:ea typeface="Roboto Condensed"/>
                          <a:cs typeface="Roboto Condensed"/>
                          <a:sym typeface="Roboto Condensed"/>
                        </a:rPr>
                        <a:t>Better Tests</a:t>
                      </a:r>
                      <a:endParaRPr sz="1400">
                        <a:solidFill>
                          <a:srgbClr val="333333"/>
                        </a:solidFill>
                        <a:latin typeface="Roboto Condensed"/>
                        <a:ea typeface="Roboto Condensed"/>
                        <a:cs typeface="Roboto Condensed"/>
                        <a:sym typeface="Roboto Condensed"/>
                      </a:endParaRPr>
                    </a:p>
                  </a:txBody>
                  <a:tcPr marT="91425" marB="91425" marR="91425" marL="91425">
                    <a:lnL cap="flat" cmpd="sng" w="9525">
                      <a:solidFill>
                        <a:srgbClr val="000000"/>
                      </a:solidFill>
                      <a:prstDash val="solid"/>
                      <a:round/>
                      <a:headEnd len="sm" w="sm" type="none"/>
                      <a:tailEnd len="sm" w="sm" type="none"/>
                    </a:lnL>
                    <a:solidFill>
                      <a:srgbClr val="E06666"/>
                    </a:solidFill>
                  </a:tcPr>
                </a:tc>
              </a:tr>
              <a:tr h="576300">
                <a:tc>
                  <a:txBody>
                    <a:bodyPr>
                      <a:noAutofit/>
                    </a:bodyPr>
                    <a:lstStyle/>
                    <a:p>
                      <a:pPr indent="0" lvl="0" marL="0" rtl="0">
                        <a:spcBef>
                          <a:spcPts val="0"/>
                        </a:spcBef>
                        <a:spcAft>
                          <a:spcPts val="0"/>
                        </a:spcAft>
                        <a:buNone/>
                      </a:pPr>
                      <a:r>
                        <a:rPr i="1" lang="en" sz="1400">
                          <a:solidFill>
                            <a:schemeClr val="dk2"/>
                          </a:solidFill>
                          <a:latin typeface="Roboto Condensed"/>
                          <a:ea typeface="Roboto Condensed"/>
                          <a:cs typeface="Roboto Condensed"/>
                          <a:sym typeface="Roboto Condensed"/>
                        </a:rPr>
                        <a:t>P1 bugs a</a:t>
                      </a:r>
                      <a:r>
                        <a:rPr i="1" lang="en" sz="1400">
                          <a:solidFill>
                            <a:srgbClr val="666666"/>
                          </a:solidFill>
                          <a:latin typeface="Roboto Condensed"/>
                          <a:ea typeface="Roboto Condensed"/>
                          <a:cs typeface="Roboto Condensed"/>
                          <a:sym typeface="Roboto Condensed"/>
                        </a:rPr>
                        <a:t>vg resolution time</a:t>
                      </a:r>
                      <a:endParaRPr i="1" sz="1400">
                        <a:solidFill>
                          <a:srgbClr val="666666"/>
                        </a:solidFill>
                        <a:latin typeface="Roboto Condensed"/>
                        <a:ea typeface="Roboto Condensed"/>
                        <a:cs typeface="Roboto Condensed"/>
                        <a:sym typeface="Roboto Condensed"/>
                      </a:endParaRPr>
                    </a:p>
                  </a:txBody>
                  <a:tcPr marT="91425" marB="91425" marR="91425" marL="91425">
                    <a:lnR cap="flat" cmpd="sng" w="9525">
                      <a:solidFill>
                        <a:srgbClr val="000000"/>
                      </a:solidFill>
                      <a:prstDash val="solid"/>
                      <a:round/>
                      <a:headEnd len="sm" w="sm" type="none"/>
                      <a:tailEnd len="sm" w="sm" type="none"/>
                    </a:lnR>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69</a:t>
                      </a:r>
                      <a:r>
                        <a:rPr lang="en" sz="1400">
                          <a:solidFill>
                            <a:srgbClr val="666666"/>
                          </a:solidFill>
                          <a:latin typeface="Roboto Condensed"/>
                          <a:ea typeface="Roboto Condensed"/>
                          <a:cs typeface="Roboto Condensed"/>
                          <a:sym typeface="Roboto Condensed"/>
                        </a:rPr>
                        <a:t> d</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400">
                          <a:latin typeface="Roboto Condensed"/>
                          <a:ea typeface="Roboto Condensed"/>
                          <a:cs typeface="Roboto Condensed"/>
                          <a:sym typeface="Roboto Condensed"/>
                        </a:rPr>
                        <a:t>28</a:t>
                      </a:r>
                      <a:r>
                        <a:rPr lang="en" sz="1400">
                          <a:solidFill>
                            <a:srgbClr val="666666"/>
                          </a:solidFill>
                          <a:latin typeface="Roboto Condensed"/>
                          <a:ea typeface="Roboto Condensed"/>
                          <a:cs typeface="Roboto Condensed"/>
                          <a:sym typeface="Roboto Condensed"/>
                        </a:rPr>
                        <a:t> d</a:t>
                      </a:r>
                      <a:endParaRPr sz="1400">
                        <a:solidFill>
                          <a:srgbClr val="666666"/>
                        </a:solidFill>
                        <a:latin typeface="Roboto Condensed"/>
                        <a:ea typeface="Roboto Condensed"/>
                        <a:cs typeface="Roboto Condensed"/>
                        <a:sym typeface="Roboto Condense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 sz="1400">
                          <a:latin typeface="Roboto Condensed"/>
                          <a:ea typeface="Roboto Condensed"/>
                          <a:cs typeface="Roboto Condensed"/>
                          <a:sym typeface="Roboto Condensed"/>
                        </a:rPr>
                        <a:t>13</a:t>
                      </a:r>
                      <a:r>
                        <a:rPr lang="en" sz="1400">
                          <a:solidFill>
                            <a:srgbClr val="666666"/>
                          </a:solidFill>
                          <a:latin typeface="Roboto Condensed"/>
                          <a:ea typeface="Roboto Condensed"/>
                          <a:cs typeface="Roboto Condensed"/>
                          <a:sym typeface="Roboto Condensed"/>
                        </a:rPr>
                        <a:t> d</a:t>
                      </a:r>
                      <a:endParaRPr sz="1400">
                        <a:solidFill>
                          <a:srgbClr val="666666"/>
                        </a:solidFill>
                        <a:latin typeface="Roboto Condensed"/>
                        <a:ea typeface="Roboto Condensed"/>
                        <a:cs typeface="Roboto Condensed"/>
                        <a:sym typeface="Roboto Condensed"/>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00000"/>
                        </a:lnSpc>
                        <a:spcBef>
                          <a:spcPts val="0"/>
                        </a:spcBef>
                        <a:spcAft>
                          <a:spcPts val="0"/>
                        </a:spcAft>
                        <a:buNone/>
                      </a:pPr>
                      <a:r>
                        <a:rPr lang="en" sz="1400">
                          <a:solidFill>
                            <a:srgbClr val="333333"/>
                          </a:solidFill>
                          <a:latin typeface="Roboto Condensed"/>
                          <a:ea typeface="Roboto Condensed"/>
                          <a:cs typeface="Roboto Condensed"/>
                          <a:sym typeface="Roboto Condensed"/>
                        </a:rPr>
                        <a:t>Bug Hygiene</a:t>
                      </a:r>
                      <a:endParaRPr sz="1400">
                        <a:solidFill>
                          <a:srgbClr val="333333"/>
                        </a:solidFill>
                        <a:latin typeface="Roboto Condensed"/>
                        <a:ea typeface="Roboto Condensed"/>
                        <a:cs typeface="Roboto Condensed"/>
                        <a:sym typeface="Roboto Condensed"/>
                      </a:endParaRPr>
                    </a:p>
                  </a:txBody>
                  <a:tcPr marT="91425" marB="91425" marR="91425" marL="91425">
                    <a:lnL cap="flat" cmpd="sng" w="9525">
                      <a:solidFill>
                        <a:srgbClr val="000000"/>
                      </a:solidFill>
                      <a:prstDash val="solid"/>
                      <a:round/>
                      <a:headEnd len="sm" w="sm" type="none"/>
                      <a:tailEnd len="sm" w="sm" type="none"/>
                    </a:lnL>
                    <a:solidFill>
                      <a:schemeClr val="accent3"/>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489" name="Shape 489"/>
        <p:cNvGrpSpPr/>
        <p:nvPr/>
      </p:nvGrpSpPr>
      <p:grpSpPr>
        <a:xfrm>
          <a:off x="0" y="0"/>
          <a:ext cx="0" cy="0"/>
          <a:chOff x="0" y="0"/>
          <a:chExt cx="0" cy="0"/>
        </a:xfrm>
      </p:grpSpPr>
      <p:sp>
        <p:nvSpPr>
          <p:cNvPr id="490" name="Google Shape;490;p71"/>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491" name="Google Shape;491;p71"/>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492" name="Google Shape;492;p71"/>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493" name="Google Shape;493;p71"/>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Productivity First</a:t>
            </a:r>
            <a:endParaRPr>
              <a:latin typeface="Roboto Condensed"/>
              <a:ea typeface="Roboto Condensed"/>
              <a:cs typeface="Roboto Condensed"/>
              <a:sym typeface="Roboto Condensed"/>
            </a:endParaRPr>
          </a:p>
        </p:txBody>
      </p:sp>
      <p:sp>
        <p:nvSpPr>
          <p:cNvPr id="494" name="Google Shape;494;p71"/>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Fishfood</a:t>
            </a:r>
            <a:endParaRPr>
              <a:latin typeface="Roboto Condensed"/>
              <a:ea typeface="Roboto Condensed"/>
              <a:cs typeface="Roboto Condensed"/>
              <a:sym typeface="Roboto Condensed"/>
            </a:endParaRPr>
          </a:p>
        </p:txBody>
      </p:sp>
      <p:sp>
        <p:nvSpPr>
          <p:cNvPr id="495" name="Google Shape;495;p71"/>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496" name="Google Shape;496;p71"/>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497" name="Google Shape;497;p71"/>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498" name="Google Shape;498;p71"/>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Delineate product releases and features</a:t>
            </a:r>
            <a:endParaRPr>
              <a:latin typeface="Roboto Condensed"/>
              <a:ea typeface="Roboto Condensed"/>
              <a:cs typeface="Roboto Condensed"/>
              <a:sym typeface="Roboto Condensed"/>
            </a:endParaRPr>
          </a:p>
        </p:txBody>
      </p:sp>
      <p:sp>
        <p:nvSpPr>
          <p:cNvPr id="499" name="Google Shape;499;p71"/>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500" name="Google Shape;500;p71"/>
          <p:cNvCxnSpPr>
            <a:stCxn id="491" idx="3"/>
            <a:endCxn id="490"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501" name="Google Shape;501;p71"/>
          <p:cNvCxnSpPr>
            <a:stCxn id="490" idx="3"/>
            <a:endCxn id="492"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502" name="Google Shape;502;p71"/>
          <p:cNvCxnSpPr>
            <a:stCxn id="492" idx="2"/>
            <a:endCxn id="498"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503" name="Google Shape;503;p71"/>
          <p:cNvCxnSpPr>
            <a:stCxn id="498" idx="2"/>
            <a:endCxn id="493"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504" name="Google Shape;504;p71"/>
          <p:cNvCxnSpPr>
            <a:stCxn id="493" idx="1"/>
            <a:endCxn id="494"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505" name="Google Shape;505;p71"/>
          <p:cNvCxnSpPr>
            <a:stCxn id="494" idx="1"/>
            <a:endCxn id="495"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506" name="Google Shape;506;p71"/>
          <p:cNvCxnSpPr>
            <a:stCxn id="495" idx="0"/>
            <a:endCxn id="496"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507" name="Google Shape;507;p71"/>
          <p:cNvCxnSpPr>
            <a:stCxn id="496" idx="0"/>
            <a:endCxn id="497"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508" name="Google Shape;508;p71"/>
          <p:cNvCxnSpPr>
            <a:stCxn id="497" idx="0"/>
            <a:endCxn id="499"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509" name="Google Shape;509;p71"/>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10" name="Google Shape;510;p71"/>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511" name="Google Shape;511;p71"/>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pic>
        <p:nvPicPr>
          <p:cNvPr id="516" name="Google Shape;516;p72"/>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17" name="Google Shape;517;p72"/>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518" name="Google Shape;518;p72"/>
          <p:cNvSpPr txBox="1"/>
          <p:nvPr>
            <p:ph idx="1" type="body"/>
          </p:nvPr>
        </p:nvSpPr>
        <p:spPr>
          <a:xfrm>
            <a:off x="92850" y="939575"/>
            <a:ext cx="7016400" cy="253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2400">
                <a:solidFill>
                  <a:srgbClr val="DB4437"/>
                </a:solidFill>
                <a:latin typeface="Roboto Condensed"/>
                <a:ea typeface="Roboto Condensed"/>
                <a:cs typeface="Roboto Condensed"/>
                <a:sym typeface="Roboto Condensed"/>
              </a:rPr>
              <a:t>Fishfood</a:t>
            </a:r>
            <a:endParaRPr b="1" sz="2400">
              <a:solidFill>
                <a:srgbClr val="DB4437"/>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Live on the bleeding edge</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Bugs get found/fixed</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No SLA for fishfood from test</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Rapid iterations. 4 hours from design to bug bash for a feature.</a:t>
            </a:r>
            <a:endParaRPr sz="1800">
              <a:solidFill>
                <a:srgbClr val="3F3F3F"/>
              </a:solidFill>
              <a:latin typeface="Roboto Condensed"/>
              <a:ea typeface="Roboto Condensed"/>
              <a:cs typeface="Roboto Condensed"/>
              <a:sym typeface="Roboto Condensed"/>
            </a:endParaRPr>
          </a:p>
        </p:txBody>
      </p:sp>
      <p:cxnSp>
        <p:nvCxnSpPr>
          <p:cNvPr id="519" name="Google Shape;519;p72"/>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523" name="Shape 523"/>
        <p:cNvGrpSpPr/>
        <p:nvPr/>
      </p:nvGrpSpPr>
      <p:grpSpPr>
        <a:xfrm>
          <a:off x="0" y="0"/>
          <a:ext cx="0" cy="0"/>
          <a:chOff x="0" y="0"/>
          <a:chExt cx="0" cy="0"/>
        </a:xfrm>
      </p:grpSpPr>
      <p:sp>
        <p:nvSpPr>
          <p:cNvPr id="524" name="Google Shape;524;p73"/>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525" name="Google Shape;525;p73"/>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526" name="Google Shape;526;p73"/>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527" name="Google Shape;527;p73"/>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Productivity First</a:t>
            </a:r>
            <a:endParaRPr>
              <a:latin typeface="Roboto Condensed"/>
              <a:ea typeface="Roboto Condensed"/>
              <a:cs typeface="Roboto Condensed"/>
              <a:sym typeface="Roboto Condensed"/>
            </a:endParaRPr>
          </a:p>
        </p:txBody>
      </p:sp>
      <p:sp>
        <p:nvSpPr>
          <p:cNvPr id="528" name="Google Shape;528;p73"/>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Fishfood</a:t>
            </a:r>
            <a:endParaRPr>
              <a:latin typeface="Roboto Condensed"/>
              <a:ea typeface="Roboto Condensed"/>
              <a:cs typeface="Roboto Condensed"/>
              <a:sym typeface="Roboto Condensed"/>
            </a:endParaRPr>
          </a:p>
        </p:txBody>
      </p:sp>
      <p:sp>
        <p:nvSpPr>
          <p:cNvPr id="529" name="Google Shape;529;p73"/>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Prioritize Releases</a:t>
            </a:r>
            <a:endParaRPr>
              <a:latin typeface="Roboto Condensed"/>
              <a:ea typeface="Roboto Condensed"/>
              <a:cs typeface="Roboto Condensed"/>
              <a:sym typeface="Roboto Condensed"/>
            </a:endParaRPr>
          </a:p>
        </p:txBody>
      </p:sp>
      <p:sp>
        <p:nvSpPr>
          <p:cNvPr id="530" name="Google Shape;530;p73"/>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531" name="Google Shape;531;p73"/>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532" name="Google Shape;532;p73"/>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Delineate product releases and features</a:t>
            </a:r>
            <a:endParaRPr>
              <a:latin typeface="Roboto Condensed"/>
              <a:ea typeface="Roboto Condensed"/>
              <a:cs typeface="Roboto Condensed"/>
              <a:sym typeface="Roboto Condensed"/>
            </a:endParaRPr>
          </a:p>
        </p:txBody>
      </p:sp>
      <p:sp>
        <p:nvSpPr>
          <p:cNvPr id="533" name="Google Shape;533;p73"/>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534" name="Google Shape;534;p73"/>
          <p:cNvCxnSpPr>
            <a:stCxn id="525" idx="3"/>
            <a:endCxn id="524"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535" name="Google Shape;535;p73"/>
          <p:cNvCxnSpPr>
            <a:stCxn id="524" idx="3"/>
            <a:endCxn id="526"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536" name="Google Shape;536;p73"/>
          <p:cNvCxnSpPr>
            <a:stCxn id="526" idx="2"/>
            <a:endCxn id="532"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537" name="Google Shape;537;p73"/>
          <p:cNvCxnSpPr>
            <a:stCxn id="532" idx="2"/>
            <a:endCxn id="527"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538" name="Google Shape;538;p73"/>
          <p:cNvCxnSpPr>
            <a:stCxn id="527" idx="1"/>
            <a:endCxn id="528"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539" name="Google Shape;539;p73"/>
          <p:cNvCxnSpPr>
            <a:stCxn id="528" idx="1"/>
            <a:endCxn id="529"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540" name="Google Shape;540;p73"/>
          <p:cNvCxnSpPr>
            <a:stCxn id="529" idx="0"/>
            <a:endCxn id="530"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541" name="Google Shape;541;p73"/>
          <p:cNvCxnSpPr>
            <a:stCxn id="530" idx="0"/>
            <a:endCxn id="531"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542" name="Google Shape;542;p73"/>
          <p:cNvCxnSpPr>
            <a:stCxn id="531" idx="0"/>
            <a:endCxn id="533"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543" name="Google Shape;543;p73"/>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44" name="Google Shape;544;p73"/>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545" name="Google Shape;545;p73"/>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pic>
        <p:nvPicPr>
          <p:cNvPr descr="6171449689_b346349392_o.jpg" id="550" name="Google Shape;550;p74"/>
          <p:cNvPicPr preferRelativeResize="0"/>
          <p:nvPr/>
        </p:nvPicPr>
        <p:blipFill>
          <a:blip r:embed="rId3">
            <a:alphaModFix amt="23000"/>
          </a:blip>
          <a:stretch>
            <a:fillRect/>
          </a:stretch>
        </p:blipFill>
        <p:spPr>
          <a:xfrm>
            <a:off x="0" y="0"/>
            <a:ext cx="9144000" cy="5143500"/>
          </a:xfrm>
          <a:prstGeom prst="rect">
            <a:avLst/>
          </a:prstGeom>
          <a:noFill/>
          <a:ln>
            <a:noFill/>
          </a:ln>
        </p:spPr>
      </p:pic>
      <p:sp>
        <p:nvSpPr>
          <p:cNvPr id="551" name="Google Shape;551;p74"/>
          <p:cNvSpPr txBox="1"/>
          <p:nvPr>
            <p:ph idx="1" type="body"/>
          </p:nvPr>
        </p:nvSpPr>
        <p:spPr>
          <a:xfrm>
            <a:off x="457200" y="1215350"/>
            <a:ext cx="8229600" cy="3725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2400">
                <a:solidFill>
                  <a:srgbClr val="DB4437"/>
                </a:solidFill>
                <a:latin typeface="Roboto Condensed"/>
                <a:ea typeface="Roboto Condensed"/>
                <a:cs typeface="Roboto Condensed"/>
                <a:sym typeface="Roboto Condensed"/>
              </a:rPr>
              <a:t>Prioritize Releases</a:t>
            </a:r>
            <a:endParaRPr b="1" sz="2400">
              <a:solidFill>
                <a:srgbClr val="DB4437"/>
              </a:solidFill>
              <a:latin typeface="Roboto Condensed"/>
              <a:ea typeface="Roboto Condensed"/>
              <a:cs typeface="Roboto Condensed"/>
              <a:sym typeface="Roboto Condensed"/>
            </a:endParaRPr>
          </a:p>
          <a:p>
            <a:pPr indent="0" lvl="0" marL="0" rtl="0">
              <a:spcBef>
                <a:spcPts val="0"/>
              </a:spcBef>
              <a:spcAft>
                <a:spcPts val="0"/>
              </a:spcAft>
              <a:buNone/>
            </a:pPr>
            <a:r>
              <a:t/>
            </a:r>
            <a:endParaRPr b="1" sz="2400">
              <a:solidFill>
                <a:srgbClr val="20124D"/>
              </a:solidFill>
              <a:latin typeface="Roboto Condensed"/>
              <a:ea typeface="Roboto Condensed"/>
              <a:cs typeface="Roboto Condensed"/>
              <a:sym typeface="Roboto Condensed"/>
            </a:endParaRPr>
          </a:p>
          <a:p>
            <a:pPr indent="0" lvl="0" marL="0" rtl="0">
              <a:spcBef>
                <a:spcPts val="0"/>
              </a:spcBef>
              <a:spcAft>
                <a:spcPts val="0"/>
              </a:spcAft>
              <a:buNone/>
            </a:pPr>
            <a:r>
              <a:t/>
            </a:r>
            <a:endParaRPr b="1" sz="2400">
              <a:solidFill>
                <a:srgbClr val="20124D"/>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Must be an ongoing commitment</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All must want to fix root problems (post-mortem!)</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Have a dedicated release team</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Make sure everyone understands it</a:t>
            </a:r>
            <a:endParaRPr sz="18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400"/>
          </a:p>
        </p:txBody>
      </p:sp>
      <p:cxnSp>
        <p:nvCxnSpPr>
          <p:cNvPr id="552" name="Google Shape;552;p74"/>
          <p:cNvCxnSpPr>
            <a:endCxn id="127" idx="0"/>
          </p:cNvCxnSpPr>
          <p:nvPr/>
        </p:nvCxnSpPr>
        <p:spPr>
          <a:xfrm>
            <a:off x="568200" y="1689567"/>
            <a:ext cx="6922200" cy="0"/>
          </a:xfrm>
          <a:prstGeom prst="straightConnector1">
            <a:avLst/>
          </a:prstGeom>
          <a:noFill/>
          <a:ln cap="flat" cmpd="sng" w="9525">
            <a:solidFill>
              <a:srgbClr val="CCCCCC"/>
            </a:solidFill>
            <a:prstDash val="solid"/>
            <a:round/>
            <a:headEnd len="med" w="med" type="none"/>
            <a:tailEnd len="med" w="med" type="none"/>
          </a:ln>
        </p:spPr>
      </p:cxnSp>
      <p:pic>
        <p:nvPicPr>
          <p:cNvPr id="553" name="Google Shape;553;p74"/>
          <p:cNvPicPr preferRelativeResize="0"/>
          <p:nvPr/>
        </p:nvPicPr>
        <p:blipFill>
          <a:blip r:embed="rId4">
            <a:alphaModFix/>
          </a:blip>
          <a:stretch>
            <a:fillRect/>
          </a:stretch>
        </p:blipFill>
        <p:spPr>
          <a:xfrm>
            <a:off x="-2975" y="0"/>
            <a:ext cx="485750" cy="485750"/>
          </a:xfrm>
          <a:prstGeom prst="rect">
            <a:avLst/>
          </a:prstGeom>
          <a:noFill/>
          <a:ln>
            <a:noFill/>
          </a:ln>
        </p:spPr>
      </p:pic>
      <p:sp>
        <p:nvSpPr>
          <p:cNvPr id="554" name="Google Shape;554;p74"/>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558" name="Shape 558"/>
        <p:cNvGrpSpPr/>
        <p:nvPr/>
      </p:nvGrpSpPr>
      <p:grpSpPr>
        <a:xfrm>
          <a:off x="0" y="0"/>
          <a:ext cx="0" cy="0"/>
          <a:chOff x="0" y="0"/>
          <a:chExt cx="0" cy="0"/>
        </a:xfrm>
      </p:grpSpPr>
      <p:sp>
        <p:nvSpPr>
          <p:cNvPr id="559" name="Google Shape;559;p75"/>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560" name="Google Shape;560;p75"/>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561" name="Google Shape;561;p75"/>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562" name="Google Shape;562;p75"/>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Productivity First</a:t>
            </a:r>
            <a:endParaRPr>
              <a:latin typeface="Roboto Condensed"/>
              <a:ea typeface="Roboto Condensed"/>
              <a:cs typeface="Roboto Condensed"/>
              <a:sym typeface="Roboto Condensed"/>
            </a:endParaRPr>
          </a:p>
        </p:txBody>
      </p:sp>
      <p:sp>
        <p:nvSpPr>
          <p:cNvPr id="563" name="Google Shape;563;p75"/>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Fishfood</a:t>
            </a:r>
            <a:endParaRPr>
              <a:latin typeface="Roboto Condensed"/>
              <a:ea typeface="Roboto Condensed"/>
              <a:cs typeface="Roboto Condensed"/>
              <a:sym typeface="Roboto Condensed"/>
            </a:endParaRPr>
          </a:p>
        </p:txBody>
      </p:sp>
      <p:sp>
        <p:nvSpPr>
          <p:cNvPr id="564" name="Google Shape;564;p75"/>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Prioritize Releases</a:t>
            </a:r>
            <a:endParaRPr>
              <a:latin typeface="Roboto Condensed"/>
              <a:ea typeface="Roboto Condensed"/>
              <a:cs typeface="Roboto Condensed"/>
              <a:sym typeface="Roboto Condensed"/>
            </a:endParaRPr>
          </a:p>
        </p:txBody>
      </p:sp>
      <p:sp>
        <p:nvSpPr>
          <p:cNvPr id="565" name="Google Shape;565;p75"/>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Treat Regressions as build blockers</a:t>
            </a:r>
            <a:endParaRPr>
              <a:latin typeface="Roboto Condensed"/>
              <a:ea typeface="Roboto Condensed"/>
              <a:cs typeface="Roboto Condensed"/>
              <a:sym typeface="Roboto Condensed"/>
            </a:endParaRPr>
          </a:p>
        </p:txBody>
      </p:sp>
      <p:sp>
        <p:nvSpPr>
          <p:cNvPr id="566" name="Google Shape;566;p75"/>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sp>
        <p:nvSpPr>
          <p:cNvPr id="567" name="Google Shape;567;p75"/>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Delineate product releases and features</a:t>
            </a:r>
            <a:endParaRPr>
              <a:latin typeface="Roboto Condensed"/>
              <a:ea typeface="Roboto Condensed"/>
              <a:cs typeface="Roboto Condensed"/>
              <a:sym typeface="Roboto Condensed"/>
            </a:endParaRPr>
          </a:p>
        </p:txBody>
      </p:sp>
      <p:sp>
        <p:nvSpPr>
          <p:cNvPr id="568" name="Google Shape;568;p75"/>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569" name="Google Shape;569;p75"/>
          <p:cNvCxnSpPr>
            <a:stCxn id="560" idx="3"/>
            <a:endCxn id="559"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570" name="Google Shape;570;p75"/>
          <p:cNvCxnSpPr>
            <a:stCxn id="559" idx="3"/>
            <a:endCxn id="561"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571" name="Google Shape;571;p75"/>
          <p:cNvCxnSpPr>
            <a:stCxn id="561" idx="2"/>
            <a:endCxn id="567"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572" name="Google Shape;572;p75"/>
          <p:cNvCxnSpPr>
            <a:stCxn id="567" idx="2"/>
            <a:endCxn id="562"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573" name="Google Shape;573;p75"/>
          <p:cNvCxnSpPr>
            <a:stCxn id="562" idx="1"/>
            <a:endCxn id="563"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574" name="Google Shape;574;p75"/>
          <p:cNvCxnSpPr>
            <a:stCxn id="563" idx="1"/>
            <a:endCxn id="564"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575" name="Google Shape;575;p75"/>
          <p:cNvCxnSpPr>
            <a:stCxn id="564" idx="0"/>
            <a:endCxn id="565"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576" name="Google Shape;576;p75"/>
          <p:cNvCxnSpPr>
            <a:stCxn id="565" idx="0"/>
            <a:endCxn id="566"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577" name="Google Shape;577;p75"/>
          <p:cNvCxnSpPr>
            <a:stCxn id="566" idx="0"/>
            <a:endCxn id="568"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578" name="Google Shape;578;p75"/>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79" name="Google Shape;579;p75"/>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580" name="Google Shape;580;p75"/>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584" name="Shape 584"/>
        <p:cNvGrpSpPr/>
        <p:nvPr/>
      </p:nvGrpSpPr>
      <p:grpSpPr>
        <a:xfrm>
          <a:off x="0" y="0"/>
          <a:ext cx="0" cy="0"/>
          <a:chOff x="0" y="0"/>
          <a:chExt cx="0" cy="0"/>
        </a:xfrm>
      </p:grpSpPr>
      <p:sp>
        <p:nvSpPr>
          <p:cNvPr id="585" name="Google Shape;585;p76"/>
          <p:cNvSpPr txBox="1"/>
          <p:nvPr>
            <p:ph type="title"/>
          </p:nvPr>
        </p:nvSpPr>
        <p:spPr>
          <a:xfrm>
            <a:off x="457200" y="752353"/>
            <a:ext cx="8229600" cy="606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0" lang="en" sz="4266">
                <a:solidFill>
                  <a:schemeClr val="lt1"/>
                </a:solidFill>
                <a:latin typeface="Roboto Condensed"/>
                <a:ea typeface="Roboto Condensed"/>
                <a:cs typeface="Roboto Condensed"/>
                <a:sym typeface="Roboto Condensed"/>
              </a:rPr>
              <a:t>Treat regressions as build breaks</a:t>
            </a:r>
            <a:endParaRPr b="0" sz="4266">
              <a:solidFill>
                <a:schemeClr val="lt1"/>
              </a:solidFill>
              <a:latin typeface="Roboto Condensed"/>
              <a:ea typeface="Roboto Condensed"/>
              <a:cs typeface="Roboto Condensed"/>
              <a:sym typeface="Roboto Condensed"/>
            </a:endParaRPr>
          </a:p>
        </p:txBody>
      </p:sp>
      <p:sp>
        <p:nvSpPr>
          <p:cNvPr id="586" name="Google Shape;586;p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solidFill>
                <a:schemeClr val="lt1"/>
              </a:solidFill>
              <a:latin typeface="Roboto Condensed"/>
              <a:ea typeface="Roboto Condensed"/>
              <a:cs typeface="Roboto Condensed"/>
              <a:sym typeface="Roboto Condensed"/>
            </a:endParaRPr>
          </a:p>
          <a:p>
            <a:pPr indent="0" lvl="0" marL="0" rtl="0">
              <a:spcBef>
                <a:spcPts val="600"/>
              </a:spcBef>
              <a:spcAft>
                <a:spcPts val="0"/>
              </a:spcAft>
              <a:buNone/>
            </a:pPr>
            <a:r>
              <a:rPr lang="en">
                <a:solidFill>
                  <a:schemeClr val="lt1"/>
                </a:solidFill>
                <a:latin typeface="Roboto Condensed"/>
                <a:ea typeface="Roboto Condensed"/>
                <a:cs typeface="Roboto Condensed"/>
                <a:sym typeface="Roboto Condensed"/>
              </a:rPr>
              <a:t>Cultural shift</a:t>
            </a:r>
            <a:endParaRPr>
              <a:solidFill>
                <a:schemeClr val="lt1"/>
              </a:solidFill>
              <a:latin typeface="Roboto Condensed"/>
              <a:ea typeface="Roboto Condensed"/>
              <a:cs typeface="Roboto Condensed"/>
              <a:sym typeface="Roboto Condensed"/>
            </a:endParaRPr>
          </a:p>
          <a:p>
            <a:pPr indent="0" lvl="0" marL="0" rtl="0">
              <a:spcBef>
                <a:spcPts val="600"/>
              </a:spcBef>
              <a:spcAft>
                <a:spcPts val="0"/>
              </a:spcAft>
              <a:buNone/>
            </a:pPr>
            <a:r>
              <a:rPr lang="en">
                <a:solidFill>
                  <a:schemeClr val="lt1"/>
                </a:solidFill>
                <a:latin typeface="Roboto Condensed"/>
                <a:ea typeface="Roboto Condensed"/>
                <a:cs typeface="Roboto Condensed"/>
                <a:sym typeface="Roboto Condensed"/>
              </a:rPr>
              <a:t>Rollback == guaranteed fix</a:t>
            </a:r>
            <a:endParaRPr>
              <a:solidFill>
                <a:schemeClr val="lt1"/>
              </a:solidFill>
              <a:latin typeface="Roboto Condensed"/>
              <a:ea typeface="Roboto Condensed"/>
              <a:cs typeface="Roboto Condensed"/>
              <a:sym typeface="Roboto Condensed"/>
            </a:endParaRPr>
          </a:p>
          <a:p>
            <a:pPr indent="0" lvl="0" marL="0" rtl="0">
              <a:spcBef>
                <a:spcPts val="600"/>
              </a:spcBef>
              <a:spcAft>
                <a:spcPts val="0"/>
              </a:spcAft>
              <a:buNone/>
            </a:pPr>
            <a:r>
              <a:rPr lang="en">
                <a:solidFill>
                  <a:schemeClr val="lt1"/>
                </a:solidFill>
                <a:latin typeface="Roboto Condensed"/>
                <a:ea typeface="Roboto Condensed"/>
                <a:cs typeface="Roboto Condensed"/>
                <a:sym typeface="Roboto Condensed"/>
              </a:rPr>
              <a:t>Verifications are simpler</a:t>
            </a:r>
            <a:endParaRPr>
              <a:solidFill>
                <a:schemeClr val="lt1"/>
              </a:solidFill>
              <a:latin typeface="Roboto Condensed"/>
              <a:ea typeface="Roboto Condensed"/>
              <a:cs typeface="Roboto Condensed"/>
              <a:sym typeface="Roboto Condensed"/>
            </a:endParaRPr>
          </a:p>
          <a:p>
            <a:pPr indent="0" lvl="0" marL="0" rtl="0">
              <a:spcBef>
                <a:spcPts val="600"/>
              </a:spcBef>
              <a:spcAft>
                <a:spcPts val="0"/>
              </a:spcAft>
              <a:buNone/>
            </a:pPr>
            <a:r>
              <a:rPr lang="en">
                <a:solidFill>
                  <a:schemeClr val="lt1"/>
                </a:solidFill>
                <a:latin typeface="Roboto Condensed"/>
                <a:ea typeface="Roboto Condensed"/>
                <a:cs typeface="Roboto Condensed"/>
                <a:sym typeface="Roboto Condensed"/>
              </a:rPr>
              <a:t>Devs not under gun for fix</a:t>
            </a:r>
            <a:endParaRPr>
              <a:solidFill>
                <a:schemeClr val="lt1"/>
              </a:solidFill>
              <a:latin typeface="Roboto Condensed"/>
              <a:ea typeface="Roboto Condensed"/>
              <a:cs typeface="Roboto Condensed"/>
              <a:sym typeface="Roboto Condensed"/>
            </a:endParaRPr>
          </a:p>
          <a:p>
            <a:pPr indent="0" lvl="0" marL="0" rtl="0">
              <a:spcBef>
                <a:spcPts val="600"/>
              </a:spcBef>
              <a:spcAft>
                <a:spcPts val="0"/>
              </a:spcAft>
              <a:buNone/>
            </a:pPr>
            <a:r>
              <a:t/>
            </a:r>
            <a:endParaRPr/>
          </a:p>
          <a:p>
            <a:pPr indent="0" lvl="0" marL="0">
              <a:spcBef>
                <a:spcPts val="600"/>
              </a:spcBef>
              <a:spcAft>
                <a:spcPts val="0"/>
              </a:spcAft>
              <a:buNone/>
            </a:pPr>
            <a:r>
              <a:t/>
            </a:r>
            <a:endParaRPr/>
          </a:p>
        </p:txBody>
      </p:sp>
      <p:pic>
        <p:nvPicPr>
          <p:cNvPr id="587" name="Google Shape;587;p76"/>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88" name="Google Shape;588;p76"/>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592" name="Shape 592"/>
        <p:cNvGrpSpPr/>
        <p:nvPr/>
      </p:nvGrpSpPr>
      <p:grpSpPr>
        <a:xfrm>
          <a:off x="0" y="0"/>
          <a:ext cx="0" cy="0"/>
          <a:chOff x="0" y="0"/>
          <a:chExt cx="0" cy="0"/>
        </a:xfrm>
      </p:grpSpPr>
      <p:sp>
        <p:nvSpPr>
          <p:cNvPr id="593" name="Google Shape;593;p77"/>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594" name="Google Shape;594;p77"/>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595" name="Google Shape;595;p77"/>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596" name="Google Shape;596;p77"/>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Productivity First</a:t>
            </a:r>
            <a:endParaRPr>
              <a:latin typeface="Roboto Condensed"/>
              <a:ea typeface="Roboto Condensed"/>
              <a:cs typeface="Roboto Condensed"/>
              <a:sym typeface="Roboto Condensed"/>
            </a:endParaRPr>
          </a:p>
        </p:txBody>
      </p:sp>
      <p:sp>
        <p:nvSpPr>
          <p:cNvPr id="597" name="Google Shape;597;p77"/>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Fishfood</a:t>
            </a:r>
            <a:endParaRPr>
              <a:latin typeface="Roboto Condensed"/>
              <a:ea typeface="Roboto Condensed"/>
              <a:cs typeface="Roboto Condensed"/>
              <a:sym typeface="Roboto Condensed"/>
            </a:endParaRPr>
          </a:p>
        </p:txBody>
      </p:sp>
      <p:sp>
        <p:nvSpPr>
          <p:cNvPr id="598" name="Google Shape;598;p77"/>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Prioritize Releases</a:t>
            </a:r>
            <a:endParaRPr>
              <a:latin typeface="Roboto Condensed"/>
              <a:ea typeface="Roboto Condensed"/>
              <a:cs typeface="Roboto Condensed"/>
              <a:sym typeface="Roboto Condensed"/>
            </a:endParaRPr>
          </a:p>
        </p:txBody>
      </p:sp>
      <p:sp>
        <p:nvSpPr>
          <p:cNvPr id="599" name="Google Shape;599;p77"/>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Treat Regressions as build blockers</a:t>
            </a:r>
            <a:endParaRPr>
              <a:latin typeface="Roboto Condensed"/>
              <a:ea typeface="Roboto Condensed"/>
              <a:cs typeface="Roboto Condensed"/>
              <a:sym typeface="Roboto Condensed"/>
            </a:endParaRPr>
          </a:p>
        </p:txBody>
      </p:sp>
      <p:sp>
        <p:nvSpPr>
          <p:cNvPr id="600" name="Google Shape;600;p77"/>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Remember Murphy’s Law</a:t>
            </a:r>
            <a:endParaRPr>
              <a:latin typeface="Roboto Condensed"/>
              <a:ea typeface="Roboto Condensed"/>
              <a:cs typeface="Roboto Condensed"/>
              <a:sym typeface="Roboto Condensed"/>
            </a:endParaRPr>
          </a:p>
        </p:txBody>
      </p:sp>
      <p:sp>
        <p:nvSpPr>
          <p:cNvPr id="601" name="Google Shape;601;p77"/>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Delineate product releases and features</a:t>
            </a:r>
            <a:endParaRPr>
              <a:latin typeface="Roboto Condensed"/>
              <a:ea typeface="Roboto Condensed"/>
              <a:cs typeface="Roboto Condensed"/>
              <a:sym typeface="Roboto Condensed"/>
            </a:endParaRPr>
          </a:p>
        </p:txBody>
      </p:sp>
      <p:sp>
        <p:nvSpPr>
          <p:cNvPr id="602" name="Google Shape;602;p77"/>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Condensed"/>
              <a:ea typeface="Roboto Condensed"/>
              <a:cs typeface="Roboto Condensed"/>
              <a:sym typeface="Roboto Condensed"/>
            </a:endParaRPr>
          </a:p>
        </p:txBody>
      </p:sp>
      <p:cxnSp>
        <p:nvCxnSpPr>
          <p:cNvPr id="603" name="Google Shape;603;p77"/>
          <p:cNvCxnSpPr>
            <a:stCxn id="594" idx="3"/>
            <a:endCxn id="593"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604" name="Google Shape;604;p77"/>
          <p:cNvCxnSpPr>
            <a:stCxn id="593" idx="3"/>
            <a:endCxn id="595"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605" name="Google Shape;605;p77"/>
          <p:cNvCxnSpPr>
            <a:stCxn id="595" idx="2"/>
            <a:endCxn id="601"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606" name="Google Shape;606;p77"/>
          <p:cNvCxnSpPr>
            <a:stCxn id="601" idx="2"/>
            <a:endCxn id="596"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607" name="Google Shape;607;p77"/>
          <p:cNvCxnSpPr>
            <a:stCxn id="596" idx="1"/>
            <a:endCxn id="597"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608" name="Google Shape;608;p77"/>
          <p:cNvCxnSpPr>
            <a:stCxn id="597" idx="1"/>
            <a:endCxn id="598"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609" name="Google Shape;609;p77"/>
          <p:cNvCxnSpPr>
            <a:stCxn id="598" idx="0"/>
            <a:endCxn id="599"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610" name="Google Shape;610;p77"/>
          <p:cNvCxnSpPr>
            <a:stCxn id="599" idx="0"/>
            <a:endCxn id="600"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611" name="Google Shape;611;p77"/>
          <p:cNvCxnSpPr>
            <a:stCxn id="600" idx="0"/>
            <a:endCxn id="602"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612" name="Google Shape;612;p77"/>
          <p:cNvPicPr preferRelativeResize="0"/>
          <p:nvPr/>
        </p:nvPicPr>
        <p:blipFill>
          <a:blip r:embed="rId3">
            <a:alphaModFix/>
          </a:blip>
          <a:stretch>
            <a:fillRect/>
          </a:stretch>
        </p:blipFill>
        <p:spPr>
          <a:xfrm>
            <a:off x="-2975" y="0"/>
            <a:ext cx="485750" cy="485750"/>
          </a:xfrm>
          <a:prstGeom prst="rect">
            <a:avLst/>
          </a:prstGeom>
          <a:noFill/>
          <a:ln>
            <a:noFill/>
          </a:ln>
        </p:spPr>
      </p:pic>
      <p:sp>
        <p:nvSpPr>
          <p:cNvPr id="613" name="Google Shape;613;p77"/>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614" name="Google Shape;614;p77"/>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pic>
        <p:nvPicPr>
          <p:cNvPr id="619" name="Google Shape;619;p78"/>
          <p:cNvPicPr preferRelativeResize="0"/>
          <p:nvPr/>
        </p:nvPicPr>
        <p:blipFill>
          <a:blip r:embed="rId3">
            <a:alphaModFix/>
          </a:blip>
          <a:stretch>
            <a:fillRect/>
          </a:stretch>
        </p:blipFill>
        <p:spPr>
          <a:xfrm>
            <a:off x="-2975" y="0"/>
            <a:ext cx="485750" cy="485750"/>
          </a:xfrm>
          <a:prstGeom prst="rect">
            <a:avLst/>
          </a:prstGeom>
          <a:noFill/>
          <a:ln>
            <a:noFill/>
          </a:ln>
        </p:spPr>
      </p:pic>
      <p:sp>
        <p:nvSpPr>
          <p:cNvPr id="620" name="Google Shape;620;p78"/>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621" name="Google Shape;621;p78"/>
          <p:cNvSpPr txBox="1"/>
          <p:nvPr>
            <p:ph idx="1" type="body"/>
          </p:nvPr>
        </p:nvSpPr>
        <p:spPr>
          <a:xfrm>
            <a:off x="92850" y="939575"/>
            <a:ext cx="7016400" cy="253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2400">
                <a:solidFill>
                  <a:srgbClr val="DB4437"/>
                </a:solidFill>
                <a:latin typeface="Roboto Condensed"/>
                <a:ea typeface="Roboto Condensed"/>
                <a:cs typeface="Roboto Condensed"/>
                <a:sym typeface="Roboto Condensed"/>
              </a:rPr>
              <a:t>Remember Murphy’s Law</a:t>
            </a:r>
            <a:endParaRPr b="1" sz="2400">
              <a:solidFill>
                <a:srgbClr val="DB4437"/>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Kill switches for features</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Big refactorings behind flags</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All user visible changes behind experiments</a:t>
            </a:r>
            <a:endParaRPr sz="1800">
              <a:solidFill>
                <a:srgbClr val="3F3F3F"/>
              </a:solidFill>
              <a:latin typeface="Roboto Condensed"/>
              <a:ea typeface="Roboto Condensed"/>
              <a:cs typeface="Roboto Condensed"/>
              <a:sym typeface="Roboto Condensed"/>
            </a:endParaRPr>
          </a:p>
        </p:txBody>
      </p:sp>
      <p:cxnSp>
        <p:nvCxnSpPr>
          <p:cNvPr id="622" name="Google Shape;622;p78"/>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143" name="Shape 143"/>
        <p:cNvGrpSpPr/>
        <p:nvPr/>
      </p:nvGrpSpPr>
      <p:grpSpPr>
        <a:xfrm>
          <a:off x="0" y="0"/>
          <a:ext cx="0" cy="0"/>
          <a:chOff x="0" y="0"/>
          <a:chExt cx="0" cy="0"/>
        </a:xfrm>
      </p:grpSpPr>
      <p:sp>
        <p:nvSpPr>
          <p:cNvPr id="144" name="Google Shape;144;p43"/>
          <p:cNvSpPr txBox="1"/>
          <p:nvPr/>
        </p:nvSpPr>
        <p:spPr>
          <a:xfrm>
            <a:off x="4400700" y="1283200"/>
            <a:ext cx="3735000" cy="40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200">
                <a:solidFill>
                  <a:srgbClr val="FFFFFF"/>
                </a:solidFill>
                <a:latin typeface="Roboto Condensed"/>
                <a:ea typeface="Roboto Condensed"/>
                <a:cs typeface="Roboto Condensed"/>
                <a:sym typeface="Roboto Condensed"/>
              </a:rPr>
              <a:t>Test Engineering</a:t>
            </a:r>
            <a:endParaRPr sz="3200">
              <a:solidFill>
                <a:srgbClr val="EA9999"/>
              </a:solidFill>
              <a:latin typeface="Roboto Condensed"/>
              <a:ea typeface="Roboto Condensed"/>
              <a:cs typeface="Roboto Condensed"/>
              <a:sym typeface="Roboto Condensed"/>
            </a:endParaRPr>
          </a:p>
        </p:txBody>
      </p:sp>
      <p:sp>
        <p:nvSpPr>
          <p:cNvPr id="145" name="Google Shape;145;p43"/>
          <p:cNvSpPr txBox="1"/>
          <p:nvPr/>
        </p:nvSpPr>
        <p:spPr>
          <a:xfrm>
            <a:off x="4464075" y="1882050"/>
            <a:ext cx="3735000" cy="40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600">
                <a:solidFill>
                  <a:srgbClr val="EA9999"/>
                </a:solidFill>
                <a:latin typeface="Roboto Condensed"/>
                <a:ea typeface="Roboto Condensed"/>
                <a:cs typeface="Roboto Condensed"/>
                <a:sym typeface="Roboto Condensed"/>
              </a:rPr>
              <a:t>“what is our purpose?”</a:t>
            </a:r>
            <a:endParaRPr sz="1600">
              <a:solidFill>
                <a:srgbClr val="EA9999"/>
              </a:solidFill>
              <a:latin typeface="Roboto Condensed"/>
              <a:ea typeface="Roboto Condensed"/>
              <a:cs typeface="Roboto Condensed"/>
              <a:sym typeface="Roboto Condensed"/>
            </a:endParaRPr>
          </a:p>
        </p:txBody>
      </p:sp>
      <p:pic>
        <p:nvPicPr>
          <p:cNvPr descr="circles.png" id="146" name="Google Shape;146;p43"/>
          <p:cNvPicPr preferRelativeResize="0"/>
          <p:nvPr/>
        </p:nvPicPr>
        <p:blipFill>
          <a:blip r:embed="rId3">
            <a:alphaModFix/>
          </a:blip>
          <a:stretch>
            <a:fillRect/>
          </a:stretch>
        </p:blipFill>
        <p:spPr>
          <a:xfrm>
            <a:off x="793800" y="837100"/>
            <a:ext cx="3268800" cy="3469300"/>
          </a:xfrm>
          <a:prstGeom prst="rect">
            <a:avLst/>
          </a:prstGeom>
          <a:noFill/>
          <a:ln>
            <a:noFill/>
          </a:ln>
        </p:spPr>
      </p:pic>
      <p:pic>
        <p:nvPicPr>
          <p:cNvPr id="147" name="Google Shape;147;p43"/>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48" name="Google Shape;148;p43"/>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149" name="Google Shape;149;p43"/>
          <p:cNvSpPr txBox="1"/>
          <p:nvPr/>
        </p:nvSpPr>
        <p:spPr>
          <a:xfrm>
            <a:off x="4433550" y="2819225"/>
            <a:ext cx="3669300" cy="100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800">
                <a:solidFill>
                  <a:schemeClr val="lt1"/>
                </a:solidFill>
                <a:latin typeface="Roboto Condensed"/>
                <a:ea typeface="Roboto Condensed"/>
                <a:cs typeface="Roboto Condensed"/>
                <a:sym typeface="Roboto Condensed"/>
              </a:rPr>
              <a:t>Build world class infrastructure to launch high quality innovative products fast that delight our users</a:t>
            </a:r>
            <a:endParaRPr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626" name="Shape 626"/>
        <p:cNvGrpSpPr/>
        <p:nvPr/>
      </p:nvGrpSpPr>
      <p:grpSpPr>
        <a:xfrm>
          <a:off x="0" y="0"/>
          <a:ext cx="0" cy="0"/>
          <a:chOff x="0" y="0"/>
          <a:chExt cx="0" cy="0"/>
        </a:xfrm>
      </p:grpSpPr>
      <p:sp>
        <p:nvSpPr>
          <p:cNvPr id="627" name="Google Shape;627;p79"/>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628" name="Google Shape;628;p79"/>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629" name="Google Shape;629;p79"/>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630" name="Google Shape;630;p79"/>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Productivity First</a:t>
            </a:r>
            <a:endParaRPr>
              <a:latin typeface="Roboto Condensed"/>
              <a:ea typeface="Roboto Condensed"/>
              <a:cs typeface="Roboto Condensed"/>
              <a:sym typeface="Roboto Condensed"/>
            </a:endParaRPr>
          </a:p>
        </p:txBody>
      </p:sp>
      <p:sp>
        <p:nvSpPr>
          <p:cNvPr id="631" name="Google Shape;631;p79"/>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Fishfood</a:t>
            </a:r>
            <a:endParaRPr>
              <a:latin typeface="Roboto Condensed"/>
              <a:ea typeface="Roboto Condensed"/>
              <a:cs typeface="Roboto Condensed"/>
              <a:sym typeface="Roboto Condensed"/>
            </a:endParaRPr>
          </a:p>
        </p:txBody>
      </p:sp>
      <p:sp>
        <p:nvSpPr>
          <p:cNvPr id="632" name="Google Shape;632;p79"/>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Prioritize Releases</a:t>
            </a:r>
            <a:endParaRPr>
              <a:latin typeface="Roboto Condensed"/>
              <a:ea typeface="Roboto Condensed"/>
              <a:cs typeface="Roboto Condensed"/>
              <a:sym typeface="Roboto Condensed"/>
            </a:endParaRPr>
          </a:p>
        </p:txBody>
      </p:sp>
      <p:sp>
        <p:nvSpPr>
          <p:cNvPr id="633" name="Google Shape;633;p79"/>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Treat Regressions as build blockers</a:t>
            </a:r>
            <a:endParaRPr>
              <a:latin typeface="Roboto Condensed"/>
              <a:ea typeface="Roboto Condensed"/>
              <a:cs typeface="Roboto Condensed"/>
              <a:sym typeface="Roboto Condensed"/>
            </a:endParaRPr>
          </a:p>
        </p:txBody>
      </p:sp>
      <p:sp>
        <p:nvSpPr>
          <p:cNvPr id="634" name="Google Shape;634;p79"/>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Remember Murphy’s Law</a:t>
            </a:r>
            <a:endParaRPr>
              <a:latin typeface="Roboto Condensed"/>
              <a:ea typeface="Roboto Condensed"/>
              <a:cs typeface="Roboto Condensed"/>
              <a:sym typeface="Roboto Condensed"/>
            </a:endParaRPr>
          </a:p>
        </p:txBody>
      </p:sp>
      <p:sp>
        <p:nvSpPr>
          <p:cNvPr id="635" name="Google Shape;635;p79"/>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Delineate product releases and features</a:t>
            </a:r>
            <a:endParaRPr>
              <a:latin typeface="Roboto Condensed"/>
              <a:ea typeface="Roboto Condensed"/>
              <a:cs typeface="Roboto Condensed"/>
              <a:sym typeface="Roboto Condensed"/>
            </a:endParaRPr>
          </a:p>
        </p:txBody>
      </p:sp>
      <p:sp>
        <p:nvSpPr>
          <p:cNvPr id="636" name="Google Shape;636;p79"/>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Balance Velocity vs Quality</a:t>
            </a:r>
            <a:endParaRPr>
              <a:latin typeface="Roboto Condensed"/>
              <a:ea typeface="Roboto Condensed"/>
              <a:cs typeface="Roboto Condensed"/>
              <a:sym typeface="Roboto Condensed"/>
            </a:endParaRPr>
          </a:p>
        </p:txBody>
      </p:sp>
      <p:cxnSp>
        <p:nvCxnSpPr>
          <p:cNvPr id="637" name="Google Shape;637;p79"/>
          <p:cNvCxnSpPr>
            <a:stCxn id="628" idx="3"/>
            <a:endCxn id="627"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638" name="Google Shape;638;p79"/>
          <p:cNvCxnSpPr>
            <a:stCxn id="627" idx="3"/>
            <a:endCxn id="629"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639" name="Google Shape;639;p79"/>
          <p:cNvCxnSpPr>
            <a:stCxn id="629" idx="2"/>
            <a:endCxn id="635"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640" name="Google Shape;640;p79"/>
          <p:cNvCxnSpPr>
            <a:stCxn id="635" idx="2"/>
            <a:endCxn id="630"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641" name="Google Shape;641;p79"/>
          <p:cNvCxnSpPr>
            <a:stCxn id="630" idx="1"/>
            <a:endCxn id="631"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642" name="Google Shape;642;p79"/>
          <p:cNvCxnSpPr>
            <a:stCxn id="631" idx="1"/>
            <a:endCxn id="632"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643" name="Google Shape;643;p79"/>
          <p:cNvCxnSpPr>
            <a:stCxn id="632" idx="0"/>
            <a:endCxn id="633"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644" name="Google Shape;644;p79"/>
          <p:cNvCxnSpPr>
            <a:stCxn id="633" idx="0"/>
            <a:endCxn id="634"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645" name="Google Shape;645;p79"/>
          <p:cNvCxnSpPr>
            <a:stCxn id="634" idx="0"/>
            <a:endCxn id="636"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646" name="Google Shape;646;p79"/>
          <p:cNvPicPr preferRelativeResize="0"/>
          <p:nvPr/>
        </p:nvPicPr>
        <p:blipFill>
          <a:blip r:embed="rId3">
            <a:alphaModFix/>
          </a:blip>
          <a:stretch>
            <a:fillRect/>
          </a:stretch>
        </p:blipFill>
        <p:spPr>
          <a:xfrm>
            <a:off x="-2975" y="0"/>
            <a:ext cx="485750" cy="485750"/>
          </a:xfrm>
          <a:prstGeom prst="rect">
            <a:avLst/>
          </a:prstGeom>
          <a:noFill/>
          <a:ln>
            <a:noFill/>
          </a:ln>
        </p:spPr>
      </p:pic>
      <p:sp>
        <p:nvSpPr>
          <p:cNvPr id="647" name="Google Shape;647;p79"/>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648" name="Google Shape;648;p79"/>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pic>
        <p:nvPicPr>
          <p:cNvPr id="653" name="Google Shape;653;p80"/>
          <p:cNvPicPr preferRelativeResize="0"/>
          <p:nvPr/>
        </p:nvPicPr>
        <p:blipFill>
          <a:blip r:embed="rId3">
            <a:alphaModFix/>
          </a:blip>
          <a:stretch>
            <a:fillRect/>
          </a:stretch>
        </p:blipFill>
        <p:spPr>
          <a:xfrm>
            <a:off x="-2975" y="0"/>
            <a:ext cx="485750" cy="485750"/>
          </a:xfrm>
          <a:prstGeom prst="rect">
            <a:avLst/>
          </a:prstGeom>
          <a:noFill/>
          <a:ln>
            <a:noFill/>
          </a:ln>
        </p:spPr>
      </p:pic>
      <p:sp>
        <p:nvSpPr>
          <p:cNvPr id="654" name="Google Shape;654;p80"/>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655" name="Google Shape;655;p80"/>
          <p:cNvSpPr txBox="1"/>
          <p:nvPr>
            <p:ph idx="1" type="body"/>
          </p:nvPr>
        </p:nvSpPr>
        <p:spPr>
          <a:xfrm>
            <a:off x="92850" y="939575"/>
            <a:ext cx="7016400" cy="253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2400">
                <a:solidFill>
                  <a:srgbClr val="DB4437"/>
                </a:solidFill>
                <a:latin typeface="Roboto Condensed"/>
                <a:ea typeface="Roboto Condensed"/>
                <a:cs typeface="Roboto Condensed"/>
                <a:sym typeface="Roboto Condensed"/>
              </a:rPr>
              <a:t>Balance Velocity vs Quality</a:t>
            </a:r>
            <a:endParaRPr b="1" sz="2400">
              <a:solidFill>
                <a:srgbClr val="DB4437"/>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342900" lvl="0" marL="457200" rtl="0">
              <a:spcBef>
                <a:spcPts val="600"/>
              </a:spcBef>
              <a:spcAft>
                <a:spcPts val="0"/>
              </a:spcAft>
              <a:buClr>
                <a:srgbClr val="3F3F3F"/>
              </a:buClr>
              <a:buSzPts val="1800"/>
              <a:buFont typeface="Roboto Condensed"/>
              <a:buChar char="●"/>
            </a:pPr>
            <a:r>
              <a:rPr lang="en" sz="1800" strike="sngStrike">
                <a:solidFill>
                  <a:srgbClr val="3F3F3F"/>
                </a:solidFill>
                <a:latin typeface="Roboto Condensed"/>
                <a:ea typeface="Roboto Condensed"/>
                <a:cs typeface="Roboto Condensed"/>
                <a:sym typeface="Roboto Condensed"/>
              </a:rPr>
              <a:t>Gate keepers </a:t>
            </a:r>
            <a:endParaRPr sz="1800" strike="sngStrike">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Provide risk assessment</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Trusted Testers</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Things that can’t be risked with: ACLs, data, security, upgrades, migrations</a:t>
            </a:r>
            <a:endParaRPr sz="1800">
              <a:solidFill>
                <a:srgbClr val="3F3F3F"/>
              </a:solidFill>
              <a:latin typeface="Roboto Condensed"/>
              <a:ea typeface="Roboto Condensed"/>
              <a:cs typeface="Roboto Condensed"/>
              <a:sym typeface="Roboto Condensed"/>
            </a:endParaRPr>
          </a:p>
        </p:txBody>
      </p:sp>
      <p:cxnSp>
        <p:nvCxnSpPr>
          <p:cNvPr id="656" name="Google Shape;656;p80"/>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660" name="Shape 660"/>
        <p:cNvGrpSpPr/>
        <p:nvPr/>
      </p:nvGrpSpPr>
      <p:grpSpPr>
        <a:xfrm>
          <a:off x="0" y="0"/>
          <a:ext cx="0" cy="0"/>
          <a:chOff x="0" y="0"/>
          <a:chExt cx="0" cy="0"/>
        </a:xfrm>
      </p:grpSpPr>
      <p:sp>
        <p:nvSpPr>
          <p:cNvPr id="661" name="Google Shape;661;p81"/>
          <p:cNvSpPr/>
          <p:nvPr/>
        </p:nvSpPr>
        <p:spPr>
          <a:xfrm>
            <a:off x="6103023" y="1321063"/>
            <a:ext cx="130928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662" name="Google Shape;662;p81"/>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663" name="Google Shape;663;p81"/>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664" name="Google Shape;664;p81"/>
          <p:cNvSpPr/>
          <p:nvPr/>
        </p:nvSpPr>
        <p:spPr>
          <a:xfrm>
            <a:off x="459842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Productivity First</a:t>
            </a:r>
            <a:endParaRPr>
              <a:latin typeface="Roboto Condensed"/>
              <a:ea typeface="Roboto Condensed"/>
              <a:cs typeface="Roboto Condensed"/>
              <a:sym typeface="Roboto Condensed"/>
            </a:endParaRPr>
          </a:p>
        </p:txBody>
      </p:sp>
      <p:sp>
        <p:nvSpPr>
          <p:cNvPr id="665" name="Google Shape;665;p81"/>
          <p:cNvSpPr/>
          <p:nvPr/>
        </p:nvSpPr>
        <p:spPr>
          <a:xfrm>
            <a:off x="2052271" y="4437950"/>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Fishfood</a:t>
            </a:r>
            <a:endParaRPr>
              <a:latin typeface="Roboto Condensed"/>
              <a:ea typeface="Roboto Condensed"/>
              <a:cs typeface="Roboto Condensed"/>
              <a:sym typeface="Roboto Condensed"/>
            </a:endParaRPr>
          </a:p>
        </p:txBody>
      </p:sp>
      <p:sp>
        <p:nvSpPr>
          <p:cNvPr id="666" name="Google Shape;666;p81"/>
          <p:cNvSpPr/>
          <p:nvPr/>
        </p:nvSpPr>
        <p:spPr>
          <a:xfrm>
            <a:off x="789100" y="3531688"/>
            <a:ext cx="1780542"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Prioritize Releases</a:t>
            </a:r>
            <a:endParaRPr>
              <a:latin typeface="Roboto Condensed"/>
              <a:ea typeface="Roboto Condensed"/>
              <a:cs typeface="Roboto Condensed"/>
              <a:sym typeface="Roboto Condensed"/>
            </a:endParaRPr>
          </a:p>
        </p:txBody>
      </p:sp>
      <p:sp>
        <p:nvSpPr>
          <p:cNvPr id="667" name="Google Shape;667;p81"/>
          <p:cNvSpPr/>
          <p:nvPr/>
        </p:nvSpPr>
        <p:spPr>
          <a:xfrm>
            <a:off x="139546" y="2366388"/>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Treat Regressions as build blockers</a:t>
            </a:r>
            <a:endParaRPr>
              <a:latin typeface="Roboto Condensed"/>
              <a:ea typeface="Roboto Condensed"/>
              <a:cs typeface="Roboto Condensed"/>
              <a:sym typeface="Roboto Condensed"/>
            </a:endParaRPr>
          </a:p>
        </p:txBody>
      </p:sp>
      <p:sp>
        <p:nvSpPr>
          <p:cNvPr id="668" name="Google Shape;668;p81"/>
          <p:cNvSpPr/>
          <p:nvPr/>
        </p:nvSpPr>
        <p:spPr>
          <a:xfrm>
            <a:off x="789096" y="1321063"/>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Remember Murphy’s Law</a:t>
            </a:r>
            <a:endParaRPr>
              <a:latin typeface="Roboto Condensed"/>
              <a:ea typeface="Roboto Condensed"/>
              <a:cs typeface="Roboto Condensed"/>
              <a:sym typeface="Roboto Condensed"/>
            </a:endParaRPr>
          </a:p>
        </p:txBody>
      </p:sp>
      <p:sp>
        <p:nvSpPr>
          <p:cNvPr id="669" name="Google Shape;669;p81"/>
          <p:cNvSpPr/>
          <p:nvPr/>
        </p:nvSpPr>
        <p:spPr>
          <a:xfrm>
            <a:off x="6103026" y="3486950"/>
            <a:ext cx="1918134" cy="596322"/>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Delineate product releases and features</a:t>
            </a:r>
            <a:endParaRPr>
              <a:latin typeface="Roboto Condensed"/>
              <a:ea typeface="Roboto Condensed"/>
              <a:cs typeface="Roboto Condensed"/>
              <a:sym typeface="Roboto Condensed"/>
            </a:endParaRPr>
          </a:p>
        </p:txBody>
      </p:sp>
      <p:sp>
        <p:nvSpPr>
          <p:cNvPr id="670" name="Google Shape;670;p81"/>
          <p:cNvSpPr/>
          <p:nvPr/>
        </p:nvSpPr>
        <p:spPr>
          <a:xfrm>
            <a:off x="2324046" y="410775"/>
            <a:ext cx="1604880" cy="50684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Balance Velocity vs Quality</a:t>
            </a:r>
            <a:endParaRPr>
              <a:latin typeface="Roboto Condensed"/>
              <a:ea typeface="Roboto Condensed"/>
              <a:cs typeface="Roboto Condensed"/>
              <a:sym typeface="Roboto Condensed"/>
            </a:endParaRPr>
          </a:p>
        </p:txBody>
      </p:sp>
      <p:cxnSp>
        <p:nvCxnSpPr>
          <p:cNvPr id="671" name="Google Shape;671;p81"/>
          <p:cNvCxnSpPr>
            <a:stCxn id="662" idx="3"/>
            <a:endCxn id="661"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672" name="Google Shape;672;p81"/>
          <p:cNvCxnSpPr>
            <a:stCxn id="661" idx="3"/>
            <a:endCxn id="663"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673" name="Google Shape;673;p81"/>
          <p:cNvCxnSpPr>
            <a:stCxn id="663" idx="2"/>
            <a:endCxn id="669"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674" name="Google Shape;674;p81"/>
          <p:cNvCxnSpPr>
            <a:stCxn id="669" idx="2"/>
            <a:endCxn id="664"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675" name="Google Shape;675;p81"/>
          <p:cNvCxnSpPr>
            <a:stCxn id="664" idx="1"/>
            <a:endCxn id="665"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676" name="Google Shape;676;p81"/>
          <p:cNvCxnSpPr>
            <a:stCxn id="665" idx="1"/>
            <a:endCxn id="666"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677" name="Google Shape;677;p81"/>
          <p:cNvCxnSpPr>
            <a:stCxn id="666" idx="0"/>
            <a:endCxn id="667"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678" name="Google Shape;678;p81"/>
          <p:cNvCxnSpPr>
            <a:stCxn id="667" idx="0"/>
            <a:endCxn id="668"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679" name="Google Shape;679;p81"/>
          <p:cNvCxnSpPr>
            <a:stCxn id="668" idx="0"/>
            <a:endCxn id="670"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680" name="Google Shape;680;p81"/>
          <p:cNvPicPr preferRelativeResize="0"/>
          <p:nvPr/>
        </p:nvPicPr>
        <p:blipFill>
          <a:blip r:embed="rId3">
            <a:alphaModFix/>
          </a:blip>
          <a:stretch>
            <a:fillRect/>
          </a:stretch>
        </p:blipFill>
        <p:spPr>
          <a:xfrm>
            <a:off x="-2975" y="0"/>
            <a:ext cx="485750" cy="485750"/>
          </a:xfrm>
          <a:prstGeom prst="rect">
            <a:avLst/>
          </a:prstGeom>
          <a:noFill/>
          <a:ln>
            <a:noFill/>
          </a:ln>
        </p:spPr>
      </p:pic>
      <p:sp>
        <p:nvSpPr>
          <p:cNvPr id="681" name="Google Shape;681;p81"/>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682" name="Google Shape;682;p81"/>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686" name="Shape 686"/>
        <p:cNvGrpSpPr/>
        <p:nvPr/>
      </p:nvGrpSpPr>
      <p:grpSpPr>
        <a:xfrm>
          <a:off x="0" y="0"/>
          <a:ext cx="0" cy="0"/>
          <a:chOff x="0" y="0"/>
          <a:chExt cx="0" cy="0"/>
        </a:xfrm>
      </p:grpSpPr>
      <p:pic>
        <p:nvPicPr>
          <p:cNvPr descr="mobile_chart.png" id="687" name="Google Shape;687;p82"/>
          <p:cNvPicPr preferRelativeResize="0"/>
          <p:nvPr/>
        </p:nvPicPr>
        <p:blipFill>
          <a:blip r:embed="rId3">
            <a:alphaModFix/>
          </a:blip>
          <a:stretch>
            <a:fillRect/>
          </a:stretch>
        </p:blipFill>
        <p:spPr>
          <a:xfrm>
            <a:off x="592825" y="1582399"/>
            <a:ext cx="8106575" cy="2269075"/>
          </a:xfrm>
          <a:prstGeom prst="rect">
            <a:avLst/>
          </a:prstGeom>
          <a:noFill/>
          <a:ln>
            <a:noFill/>
          </a:ln>
        </p:spPr>
      </p:pic>
      <p:sp>
        <p:nvSpPr>
          <p:cNvPr id="688" name="Google Shape;688;p82"/>
          <p:cNvSpPr txBox="1"/>
          <p:nvPr/>
        </p:nvSpPr>
        <p:spPr>
          <a:xfrm>
            <a:off x="1622700" y="776725"/>
            <a:ext cx="5898600" cy="4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Condensed"/>
                <a:ea typeface="Roboto Condensed"/>
                <a:cs typeface="Roboto Condensed"/>
                <a:sym typeface="Roboto Condensed"/>
              </a:rPr>
              <a:t>It’s no secret mobile is taking over.</a:t>
            </a:r>
            <a:endParaRPr sz="2400">
              <a:solidFill>
                <a:srgbClr val="FFFFFF"/>
              </a:solidFill>
              <a:latin typeface="Roboto Condensed"/>
              <a:ea typeface="Roboto Condensed"/>
              <a:cs typeface="Roboto Condensed"/>
              <a:sym typeface="Roboto Condensed"/>
            </a:endParaRPr>
          </a:p>
        </p:txBody>
      </p:sp>
      <p:sp>
        <p:nvSpPr>
          <p:cNvPr id="689" name="Google Shape;689;p82"/>
          <p:cNvSpPr txBox="1"/>
          <p:nvPr/>
        </p:nvSpPr>
        <p:spPr>
          <a:xfrm>
            <a:off x="3204825" y="3199425"/>
            <a:ext cx="901200" cy="3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PCS</a:t>
            </a:r>
            <a:endParaRPr sz="1200">
              <a:solidFill>
                <a:srgbClr val="FFFFFF"/>
              </a:solidFill>
              <a:latin typeface="Roboto"/>
              <a:ea typeface="Roboto"/>
              <a:cs typeface="Roboto"/>
              <a:sym typeface="Roboto"/>
            </a:endParaRPr>
          </a:p>
        </p:txBody>
      </p:sp>
      <p:sp>
        <p:nvSpPr>
          <p:cNvPr id="690" name="Google Shape;690;p82"/>
          <p:cNvSpPr txBox="1"/>
          <p:nvPr/>
        </p:nvSpPr>
        <p:spPr>
          <a:xfrm>
            <a:off x="6940250" y="2357325"/>
            <a:ext cx="13503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DB4437"/>
                </a:solidFill>
                <a:latin typeface="Roboto"/>
                <a:ea typeface="Roboto"/>
                <a:cs typeface="Roboto"/>
                <a:sym typeface="Roboto"/>
              </a:rPr>
              <a:t>SMARTPHONES &amp; TABLETS</a:t>
            </a:r>
            <a:endParaRPr sz="1200">
              <a:solidFill>
                <a:srgbClr val="DB4437"/>
              </a:solidFill>
              <a:latin typeface="Roboto"/>
              <a:ea typeface="Roboto"/>
              <a:cs typeface="Roboto"/>
              <a:sym typeface="Roboto"/>
            </a:endParaRPr>
          </a:p>
        </p:txBody>
      </p:sp>
      <p:pic>
        <p:nvPicPr>
          <p:cNvPr id="691" name="Google Shape;691;p82"/>
          <p:cNvPicPr preferRelativeResize="0"/>
          <p:nvPr/>
        </p:nvPicPr>
        <p:blipFill>
          <a:blip r:embed="rId4">
            <a:alphaModFix/>
          </a:blip>
          <a:stretch>
            <a:fillRect/>
          </a:stretch>
        </p:blipFill>
        <p:spPr>
          <a:xfrm>
            <a:off x="-2975" y="0"/>
            <a:ext cx="485750" cy="485750"/>
          </a:xfrm>
          <a:prstGeom prst="rect">
            <a:avLst/>
          </a:prstGeom>
          <a:noFill/>
          <a:ln>
            <a:noFill/>
          </a:ln>
        </p:spPr>
      </p:pic>
      <p:sp>
        <p:nvSpPr>
          <p:cNvPr id="692" name="Google Shape;692;p82"/>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696" name="Shape 696"/>
        <p:cNvGrpSpPr/>
        <p:nvPr/>
      </p:nvGrpSpPr>
      <p:grpSpPr>
        <a:xfrm>
          <a:off x="0" y="0"/>
          <a:ext cx="0" cy="0"/>
          <a:chOff x="0" y="0"/>
          <a:chExt cx="0" cy="0"/>
        </a:xfrm>
      </p:grpSpPr>
      <p:sp>
        <p:nvSpPr>
          <p:cNvPr id="697" name="Google Shape;697;p83"/>
          <p:cNvSpPr txBox="1"/>
          <p:nvPr>
            <p:ph type="title"/>
          </p:nvPr>
        </p:nvSpPr>
        <p:spPr>
          <a:xfrm>
            <a:off x="457200" y="5107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chemeClr val="lt1"/>
                </a:solidFill>
                <a:latin typeface="Roboto Condensed"/>
                <a:ea typeface="Roboto Condensed"/>
                <a:cs typeface="Roboto Condensed"/>
                <a:sym typeface="Roboto Condensed"/>
              </a:rPr>
              <a:t>“Mobile First” Challenges</a:t>
            </a:r>
            <a:endParaRPr>
              <a:solidFill>
                <a:schemeClr val="lt1"/>
              </a:solidFill>
              <a:latin typeface="Roboto Condensed"/>
              <a:ea typeface="Roboto Condensed"/>
              <a:cs typeface="Roboto Condensed"/>
              <a:sym typeface="Roboto Condensed"/>
            </a:endParaRPr>
          </a:p>
        </p:txBody>
      </p:sp>
      <p:sp>
        <p:nvSpPr>
          <p:cNvPr id="698" name="Google Shape;698;p83"/>
          <p:cNvSpPr txBox="1"/>
          <p:nvPr>
            <p:ph idx="1" type="body"/>
          </p:nvPr>
        </p:nvSpPr>
        <p:spPr>
          <a:xfrm>
            <a:off x="457200" y="1809750"/>
            <a:ext cx="8229600" cy="3725700"/>
          </a:xfrm>
          <a:prstGeom prst="rect">
            <a:avLst/>
          </a:prstGeom>
        </p:spPr>
        <p:txBody>
          <a:bodyPr anchorCtr="0" anchor="t" bIns="91425" lIns="91425" spcFirstLastPara="1" rIns="91425" wrap="square" tIns="91425">
            <a:noAutofit/>
          </a:bodyPr>
          <a:lstStyle/>
          <a:p>
            <a:pPr indent="-342900" lvl="0" marL="457200" rtl="0">
              <a:lnSpc>
                <a:spcPct val="115000"/>
              </a:lnSpc>
              <a:spcBef>
                <a:spcPts val="60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Balance release velocity - can’t push daily to users.</a:t>
            </a:r>
            <a:endParaRPr sz="1800">
              <a:solidFill>
                <a:schemeClr val="lt1"/>
              </a:solidFill>
              <a:latin typeface="Roboto Condensed"/>
              <a:ea typeface="Roboto Condensed"/>
              <a:cs typeface="Roboto Condensed"/>
              <a:sym typeface="Roboto Condensed"/>
            </a:endParaRPr>
          </a:p>
          <a:p>
            <a:pPr indent="-342900" lvl="0" marL="457200" rtl="0">
              <a:lnSpc>
                <a:spcPct val="115000"/>
              </a:lnSpc>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Mobile app updates use battery and cellular data.</a:t>
            </a:r>
            <a:endParaRPr sz="1800">
              <a:solidFill>
                <a:schemeClr val="lt1"/>
              </a:solidFill>
              <a:latin typeface="Roboto Condensed"/>
              <a:ea typeface="Roboto Condensed"/>
              <a:cs typeface="Roboto Condensed"/>
              <a:sym typeface="Roboto Condensed"/>
            </a:endParaRPr>
          </a:p>
          <a:p>
            <a:pPr indent="-342900" lvl="0" marL="457200" rtl="0">
              <a:lnSpc>
                <a:spcPct val="115000"/>
              </a:lnSpc>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Cannot roll back a bad mobile app easily; higher quality bar needed.</a:t>
            </a:r>
            <a:endParaRPr sz="1800">
              <a:solidFill>
                <a:schemeClr val="lt1"/>
              </a:solidFill>
              <a:latin typeface="Roboto Condensed"/>
              <a:ea typeface="Roboto Condensed"/>
              <a:cs typeface="Roboto Condensed"/>
              <a:sym typeface="Roboto Condensed"/>
            </a:endParaRPr>
          </a:p>
          <a:p>
            <a:pPr indent="0" lvl="0" marL="0" rtl="0">
              <a:lnSpc>
                <a:spcPct val="115000"/>
              </a:lnSpc>
              <a:spcBef>
                <a:spcPts val="600"/>
              </a:spcBef>
              <a:spcAft>
                <a:spcPts val="0"/>
              </a:spcAft>
              <a:buNone/>
            </a:pPr>
            <a:r>
              <a:t/>
            </a:r>
            <a:endParaRPr sz="1800">
              <a:solidFill>
                <a:schemeClr val="lt1"/>
              </a:solidFill>
              <a:latin typeface="Roboto Condensed"/>
              <a:ea typeface="Roboto Condensed"/>
              <a:cs typeface="Roboto Condensed"/>
              <a:sym typeface="Roboto Condensed"/>
            </a:endParaRPr>
          </a:p>
          <a:p>
            <a:pPr indent="0" lvl="0" marL="0" rtl="0">
              <a:lnSpc>
                <a:spcPct val="115000"/>
              </a:lnSpc>
              <a:spcBef>
                <a:spcPts val="600"/>
              </a:spcBef>
              <a:spcAft>
                <a:spcPts val="0"/>
              </a:spcAft>
              <a:buNone/>
            </a:pPr>
            <a:r>
              <a:t/>
            </a:r>
            <a:endParaRPr sz="1800">
              <a:solidFill>
                <a:schemeClr val="lt1"/>
              </a:solidFill>
              <a:latin typeface="Roboto Condensed"/>
              <a:ea typeface="Roboto Condensed"/>
              <a:cs typeface="Roboto Condensed"/>
              <a:sym typeface="Roboto Condensed"/>
            </a:endParaRPr>
          </a:p>
          <a:p>
            <a:pPr indent="0" lvl="0" marL="0" rtl="0">
              <a:spcBef>
                <a:spcPts val="600"/>
              </a:spcBef>
              <a:spcAft>
                <a:spcPts val="0"/>
              </a:spcAft>
              <a:buNone/>
            </a:pPr>
            <a:r>
              <a:rPr lang="en" sz="1800">
                <a:solidFill>
                  <a:schemeClr val="lt1"/>
                </a:solidFill>
                <a:latin typeface="Roboto Condensed"/>
                <a:ea typeface="Roboto Condensed"/>
                <a:cs typeface="Roboto Condensed"/>
                <a:sym typeface="Roboto Condensed"/>
              </a:rPr>
              <a:t>Come join the discussion @ “Move Fast &amp; Don’t Break Things” G+ Community</a:t>
            </a:r>
            <a:endParaRPr sz="1800">
              <a:solidFill>
                <a:schemeClr val="lt1"/>
              </a:solidFill>
              <a:latin typeface="Roboto Condensed"/>
              <a:ea typeface="Roboto Condensed"/>
              <a:cs typeface="Roboto Condensed"/>
              <a:sym typeface="Roboto Condensed"/>
            </a:endParaRPr>
          </a:p>
          <a:p>
            <a:pPr indent="0" lvl="0" marL="0" rtl="0">
              <a:lnSpc>
                <a:spcPct val="115000"/>
              </a:lnSpc>
              <a:spcBef>
                <a:spcPts val="600"/>
              </a:spcBef>
              <a:spcAft>
                <a:spcPts val="0"/>
              </a:spcAft>
              <a:buNone/>
            </a:pPr>
            <a:r>
              <a:t/>
            </a:r>
            <a:endParaRPr>
              <a:solidFill>
                <a:schemeClr val="lt1"/>
              </a:solidFill>
              <a:latin typeface="Roboto Condensed"/>
              <a:ea typeface="Roboto Condensed"/>
              <a:cs typeface="Roboto Condensed"/>
              <a:sym typeface="Roboto Condensed"/>
            </a:endParaRPr>
          </a:p>
        </p:txBody>
      </p:sp>
      <p:pic>
        <p:nvPicPr>
          <p:cNvPr id="699" name="Google Shape;699;p83"/>
          <p:cNvPicPr preferRelativeResize="0"/>
          <p:nvPr/>
        </p:nvPicPr>
        <p:blipFill>
          <a:blip r:embed="rId3">
            <a:alphaModFix/>
          </a:blip>
          <a:stretch>
            <a:fillRect/>
          </a:stretch>
        </p:blipFill>
        <p:spPr>
          <a:xfrm>
            <a:off x="-2975" y="0"/>
            <a:ext cx="485750" cy="485750"/>
          </a:xfrm>
          <a:prstGeom prst="rect">
            <a:avLst/>
          </a:prstGeom>
          <a:noFill/>
          <a:ln>
            <a:noFill/>
          </a:ln>
        </p:spPr>
      </p:pic>
      <p:sp>
        <p:nvSpPr>
          <p:cNvPr id="700" name="Google Shape;700;p83"/>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4437"/>
        </a:solidFill>
      </p:bgPr>
    </p:bg>
    <p:spTree>
      <p:nvGrpSpPr>
        <p:cNvPr id="704" name="Shape 704"/>
        <p:cNvGrpSpPr/>
        <p:nvPr/>
      </p:nvGrpSpPr>
      <p:grpSpPr>
        <a:xfrm>
          <a:off x="0" y="0"/>
          <a:ext cx="0" cy="0"/>
          <a:chOff x="0" y="0"/>
          <a:chExt cx="0" cy="0"/>
        </a:xfrm>
      </p:grpSpPr>
      <p:sp>
        <p:nvSpPr>
          <p:cNvPr id="705" name="Google Shape;705;p84"/>
          <p:cNvSpPr/>
          <p:nvPr/>
        </p:nvSpPr>
        <p:spPr>
          <a:xfrm>
            <a:off x="6103023" y="1321063"/>
            <a:ext cx="1309284" cy="506844"/>
          </a:xfrm>
          <a:prstGeom prst="flowChartTerminator">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Prevent Bugs</a:t>
            </a:r>
            <a:endParaRPr>
              <a:latin typeface="Roboto Condensed"/>
              <a:ea typeface="Roboto Condensed"/>
              <a:cs typeface="Roboto Condensed"/>
              <a:sym typeface="Roboto Condensed"/>
            </a:endParaRPr>
          </a:p>
        </p:txBody>
      </p:sp>
      <p:sp>
        <p:nvSpPr>
          <p:cNvPr id="706" name="Google Shape;706;p84"/>
          <p:cNvSpPr/>
          <p:nvPr/>
        </p:nvSpPr>
        <p:spPr>
          <a:xfrm>
            <a:off x="4698700" y="360400"/>
            <a:ext cx="1404324" cy="506844"/>
          </a:xfrm>
          <a:prstGeom prst="flowChartTerminator">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on Amber</a:t>
            </a:r>
            <a:endParaRPr>
              <a:latin typeface="Roboto Condensed"/>
              <a:ea typeface="Roboto Condensed"/>
              <a:cs typeface="Roboto Condensed"/>
              <a:sym typeface="Roboto Condensed"/>
            </a:endParaRPr>
          </a:p>
        </p:txBody>
      </p:sp>
      <p:sp>
        <p:nvSpPr>
          <p:cNvPr id="707" name="Google Shape;707;p84"/>
          <p:cNvSpPr/>
          <p:nvPr/>
        </p:nvSpPr>
        <p:spPr>
          <a:xfrm>
            <a:off x="6905500" y="2318325"/>
            <a:ext cx="2027322" cy="506844"/>
          </a:xfrm>
          <a:prstGeom prst="flowChartTerminator">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Push Testing Upstream</a:t>
            </a:r>
            <a:endParaRPr>
              <a:latin typeface="Roboto Condensed"/>
              <a:ea typeface="Roboto Condensed"/>
              <a:cs typeface="Roboto Condensed"/>
              <a:sym typeface="Roboto Condensed"/>
            </a:endParaRPr>
          </a:p>
        </p:txBody>
      </p:sp>
      <p:sp>
        <p:nvSpPr>
          <p:cNvPr id="708" name="Google Shape;708;p84"/>
          <p:cNvSpPr/>
          <p:nvPr/>
        </p:nvSpPr>
        <p:spPr>
          <a:xfrm>
            <a:off x="4598421" y="4437950"/>
            <a:ext cx="1604880" cy="506844"/>
          </a:xfrm>
          <a:prstGeom prst="flowChartTerminator">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Productivity First</a:t>
            </a:r>
            <a:endParaRPr>
              <a:latin typeface="Roboto Condensed"/>
              <a:ea typeface="Roboto Condensed"/>
              <a:cs typeface="Roboto Condensed"/>
              <a:sym typeface="Roboto Condensed"/>
            </a:endParaRPr>
          </a:p>
        </p:txBody>
      </p:sp>
      <p:sp>
        <p:nvSpPr>
          <p:cNvPr id="709" name="Google Shape;709;p84"/>
          <p:cNvSpPr/>
          <p:nvPr/>
        </p:nvSpPr>
        <p:spPr>
          <a:xfrm>
            <a:off x="2052271" y="4437950"/>
            <a:ext cx="1604880" cy="506844"/>
          </a:xfrm>
          <a:prstGeom prst="flowChartTerminator">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Fishfood</a:t>
            </a:r>
            <a:endParaRPr>
              <a:latin typeface="Roboto Condensed"/>
              <a:ea typeface="Roboto Condensed"/>
              <a:cs typeface="Roboto Condensed"/>
              <a:sym typeface="Roboto Condensed"/>
            </a:endParaRPr>
          </a:p>
        </p:txBody>
      </p:sp>
      <p:sp>
        <p:nvSpPr>
          <p:cNvPr id="710" name="Google Shape;710;p84"/>
          <p:cNvSpPr/>
          <p:nvPr/>
        </p:nvSpPr>
        <p:spPr>
          <a:xfrm>
            <a:off x="789100" y="3531688"/>
            <a:ext cx="1780542" cy="506844"/>
          </a:xfrm>
          <a:prstGeom prst="flowChartTerminator">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Prioritize Releases</a:t>
            </a:r>
            <a:endParaRPr>
              <a:latin typeface="Roboto Condensed"/>
              <a:ea typeface="Roboto Condensed"/>
              <a:cs typeface="Roboto Condensed"/>
              <a:sym typeface="Roboto Condensed"/>
            </a:endParaRPr>
          </a:p>
        </p:txBody>
      </p:sp>
      <p:sp>
        <p:nvSpPr>
          <p:cNvPr id="711" name="Google Shape;711;p84"/>
          <p:cNvSpPr/>
          <p:nvPr/>
        </p:nvSpPr>
        <p:spPr>
          <a:xfrm>
            <a:off x="139546" y="2366388"/>
            <a:ext cx="1604880" cy="506844"/>
          </a:xfrm>
          <a:prstGeom prst="flowChartTerminator">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Treat Regressions as build blockers</a:t>
            </a:r>
            <a:endParaRPr>
              <a:latin typeface="Roboto Condensed"/>
              <a:ea typeface="Roboto Condensed"/>
              <a:cs typeface="Roboto Condensed"/>
              <a:sym typeface="Roboto Condensed"/>
            </a:endParaRPr>
          </a:p>
        </p:txBody>
      </p:sp>
      <p:sp>
        <p:nvSpPr>
          <p:cNvPr id="712" name="Google Shape;712;p84"/>
          <p:cNvSpPr/>
          <p:nvPr/>
        </p:nvSpPr>
        <p:spPr>
          <a:xfrm>
            <a:off x="789096" y="1321063"/>
            <a:ext cx="1604880" cy="506844"/>
          </a:xfrm>
          <a:prstGeom prst="flowChartTerminator">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Remember Murphy’s Law</a:t>
            </a:r>
            <a:endParaRPr>
              <a:latin typeface="Roboto Condensed"/>
              <a:ea typeface="Roboto Condensed"/>
              <a:cs typeface="Roboto Condensed"/>
              <a:sym typeface="Roboto Condensed"/>
            </a:endParaRPr>
          </a:p>
        </p:txBody>
      </p:sp>
      <p:sp>
        <p:nvSpPr>
          <p:cNvPr id="713" name="Google Shape;713;p84"/>
          <p:cNvSpPr/>
          <p:nvPr/>
        </p:nvSpPr>
        <p:spPr>
          <a:xfrm>
            <a:off x="6103026" y="3486950"/>
            <a:ext cx="1918134" cy="596322"/>
          </a:xfrm>
          <a:prstGeom prst="flowChartTerminator">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Delineate product releases and features</a:t>
            </a:r>
            <a:endParaRPr>
              <a:latin typeface="Roboto Condensed"/>
              <a:ea typeface="Roboto Condensed"/>
              <a:cs typeface="Roboto Condensed"/>
              <a:sym typeface="Roboto Condensed"/>
            </a:endParaRPr>
          </a:p>
        </p:txBody>
      </p:sp>
      <p:sp>
        <p:nvSpPr>
          <p:cNvPr id="714" name="Google Shape;714;p84"/>
          <p:cNvSpPr/>
          <p:nvPr/>
        </p:nvSpPr>
        <p:spPr>
          <a:xfrm>
            <a:off x="2324046" y="410775"/>
            <a:ext cx="1604880" cy="506844"/>
          </a:xfrm>
          <a:prstGeom prst="flowChartTerminator">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Roboto Condensed"/>
                <a:ea typeface="Roboto Condensed"/>
                <a:cs typeface="Roboto Condensed"/>
                <a:sym typeface="Roboto Condensed"/>
              </a:rPr>
              <a:t>Balance Velocity vs Quality</a:t>
            </a:r>
            <a:endParaRPr>
              <a:latin typeface="Roboto Condensed"/>
              <a:ea typeface="Roboto Condensed"/>
              <a:cs typeface="Roboto Condensed"/>
              <a:sym typeface="Roboto Condensed"/>
            </a:endParaRPr>
          </a:p>
        </p:txBody>
      </p:sp>
      <p:cxnSp>
        <p:nvCxnSpPr>
          <p:cNvPr id="715" name="Google Shape;715;p84"/>
          <p:cNvCxnSpPr>
            <a:stCxn id="706" idx="3"/>
            <a:endCxn id="705" idx="0"/>
          </p:cNvCxnSpPr>
          <p:nvPr/>
        </p:nvCxnSpPr>
        <p:spPr>
          <a:xfrm>
            <a:off x="6103024" y="613822"/>
            <a:ext cx="654600" cy="707100"/>
          </a:xfrm>
          <a:prstGeom prst="curvedConnector2">
            <a:avLst/>
          </a:prstGeom>
          <a:noFill/>
          <a:ln cap="flat" cmpd="sng" w="19050">
            <a:solidFill>
              <a:srgbClr val="333333"/>
            </a:solidFill>
            <a:prstDash val="solid"/>
            <a:round/>
            <a:headEnd len="med" w="med" type="none"/>
            <a:tailEnd len="med" w="med" type="none"/>
          </a:ln>
        </p:spPr>
      </p:cxnSp>
      <p:cxnSp>
        <p:nvCxnSpPr>
          <p:cNvPr id="716" name="Google Shape;716;p84"/>
          <p:cNvCxnSpPr>
            <a:stCxn id="705" idx="3"/>
            <a:endCxn id="707" idx="0"/>
          </p:cNvCxnSpPr>
          <p:nvPr/>
        </p:nvCxnSpPr>
        <p:spPr>
          <a:xfrm>
            <a:off x="7412307" y="1574485"/>
            <a:ext cx="507000" cy="743700"/>
          </a:xfrm>
          <a:prstGeom prst="curvedConnector2">
            <a:avLst/>
          </a:prstGeom>
          <a:noFill/>
          <a:ln cap="flat" cmpd="sng" w="19050">
            <a:solidFill>
              <a:srgbClr val="333333"/>
            </a:solidFill>
            <a:prstDash val="solid"/>
            <a:round/>
            <a:headEnd len="med" w="med" type="none"/>
            <a:tailEnd len="med" w="med" type="none"/>
          </a:ln>
        </p:spPr>
      </p:cxnSp>
      <p:cxnSp>
        <p:nvCxnSpPr>
          <p:cNvPr id="717" name="Google Shape;717;p84"/>
          <p:cNvCxnSpPr>
            <a:stCxn id="707" idx="2"/>
            <a:endCxn id="713"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med" w="med" type="none"/>
            <a:tailEnd len="med" w="med" type="none"/>
          </a:ln>
        </p:spPr>
      </p:cxnSp>
      <p:cxnSp>
        <p:nvCxnSpPr>
          <p:cNvPr id="718" name="Google Shape;718;p84"/>
          <p:cNvCxnSpPr>
            <a:stCxn id="713" idx="2"/>
            <a:endCxn id="708" idx="3"/>
          </p:cNvCxnSpPr>
          <p:nvPr/>
        </p:nvCxnSpPr>
        <p:spPr>
          <a:xfrm rot="5400000">
            <a:off x="6328593" y="3957872"/>
            <a:ext cx="608100" cy="858900"/>
          </a:xfrm>
          <a:prstGeom prst="curvedConnector2">
            <a:avLst/>
          </a:prstGeom>
          <a:noFill/>
          <a:ln cap="flat" cmpd="sng" w="19050">
            <a:solidFill>
              <a:srgbClr val="333333"/>
            </a:solidFill>
            <a:prstDash val="solid"/>
            <a:round/>
            <a:headEnd len="med" w="med" type="none"/>
            <a:tailEnd len="med" w="med" type="none"/>
          </a:ln>
        </p:spPr>
      </p:cxnSp>
      <p:cxnSp>
        <p:nvCxnSpPr>
          <p:cNvPr id="719" name="Google Shape;719;p84"/>
          <p:cNvCxnSpPr>
            <a:stCxn id="708" idx="1"/>
            <a:endCxn id="709"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med" w="med" type="none"/>
            <a:tailEnd len="med" w="med" type="none"/>
          </a:ln>
        </p:spPr>
      </p:cxnSp>
      <p:cxnSp>
        <p:nvCxnSpPr>
          <p:cNvPr id="720" name="Google Shape;720;p84"/>
          <p:cNvCxnSpPr>
            <a:stCxn id="709" idx="1"/>
            <a:endCxn id="710" idx="2"/>
          </p:cNvCxnSpPr>
          <p:nvPr/>
        </p:nvCxnSpPr>
        <p:spPr>
          <a:xfrm rot="10800000">
            <a:off x="1679371" y="4038572"/>
            <a:ext cx="372900" cy="652800"/>
          </a:xfrm>
          <a:prstGeom prst="curvedConnector2">
            <a:avLst/>
          </a:prstGeom>
          <a:noFill/>
          <a:ln cap="flat" cmpd="sng" w="19050">
            <a:solidFill>
              <a:srgbClr val="333333"/>
            </a:solidFill>
            <a:prstDash val="solid"/>
            <a:round/>
            <a:headEnd len="med" w="med" type="none"/>
            <a:tailEnd len="med" w="med" type="none"/>
          </a:ln>
        </p:spPr>
      </p:cxnSp>
      <p:cxnSp>
        <p:nvCxnSpPr>
          <p:cNvPr id="721" name="Google Shape;721;p84"/>
          <p:cNvCxnSpPr>
            <a:stCxn id="710" idx="0"/>
            <a:endCxn id="711" idx="2"/>
          </p:cNvCxnSpPr>
          <p:nvPr/>
        </p:nvCxnSpPr>
        <p:spPr>
          <a:xfrm flipH="1" rot="5400000">
            <a:off x="981421" y="2833738"/>
            <a:ext cx="658500" cy="737400"/>
          </a:xfrm>
          <a:prstGeom prst="curvedConnector3">
            <a:avLst>
              <a:gd fmla="val 49997" name="adj1"/>
            </a:avLst>
          </a:prstGeom>
          <a:noFill/>
          <a:ln cap="flat" cmpd="sng" w="19050">
            <a:solidFill>
              <a:srgbClr val="333333"/>
            </a:solidFill>
            <a:prstDash val="solid"/>
            <a:round/>
            <a:headEnd len="med" w="med" type="none"/>
            <a:tailEnd len="med" w="med" type="none"/>
          </a:ln>
        </p:spPr>
      </p:cxnSp>
      <p:cxnSp>
        <p:nvCxnSpPr>
          <p:cNvPr id="722" name="Google Shape;722;p84"/>
          <p:cNvCxnSpPr>
            <a:stCxn id="711" idx="0"/>
            <a:endCxn id="712" idx="1"/>
          </p:cNvCxnSpPr>
          <p:nvPr/>
        </p:nvCxnSpPr>
        <p:spPr>
          <a:xfrm flipH="1" rot="5400000">
            <a:off x="469486" y="1893888"/>
            <a:ext cx="792000" cy="153000"/>
          </a:xfrm>
          <a:prstGeom prst="curvedConnector4">
            <a:avLst>
              <a:gd fmla="val 33995" name="adj1"/>
              <a:gd fmla="val 255565" name="adj2"/>
            </a:avLst>
          </a:prstGeom>
          <a:noFill/>
          <a:ln cap="flat" cmpd="sng" w="19050">
            <a:solidFill>
              <a:srgbClr val="333333"/>
            </a:solidFill>
            <a:prstDash val="solid"/>
            <a:round/>
            <a:headEnd len="med" w="med" type="none"/>
            <a:tailEnd len="med" w="med" type="none"/>
          </a:ln>
        </p:spPr>
      </p:cxnSp>
      <p:cxnSp>
        <p:nvCxnSpPr>
          <p:cNvPr id="723" name="Google Shape;723;p84"/>
          <p:cNvCxnSpPr>
            <a:stCxn id="712" idx="0"/>
            <a:endCxn id="714" idx="1"/>
          </p:cNvCxnSpPr>
          <p:nvPr/>
        </p:nvCxnSpPr>
        <p:spPr>
          <a:xfrm rot="-5400000">
            <a:off x="1629336" y="626263"/>
            <a:ext cx="657000" cy="732600"/>
          </a:xfrm>
          <a:prstGeom prst="curvedConnector2">
            <a:avLst/>
          </a:prstGeom>
          <a:noFill/>
          <a:ln cap="flat" cmpd="sng" w="19050">
            <a:solidFill>
              <a:srgbClr val="333333"/>
            </a:solidFill>
            <a:prstDash val="solid"/>
            <a:round/>
            <a:headEnd len="med" w="med" type="none"/>
            <a:tailEnd len="med" w="med" type="none"/>
          </a:ln>
        </p:spPr>
      </p:cxnSp>
      <p:pic>
        <p:nvPicPr>
          <p:cNvPr id="724" name="Google Shape;724;p84"/>
          <p:cNvPicPr preferRelativeResize="0"/>
          <p:nvPr/>
        </p:nvPicPr>
        <p:blipFill>
          <a:blip r:embed="rId3">
            <a:alphaModFix/>
          </a:blip>
          <a:stretch>
            <a:fillRect/>
          </a:stretch>
        </p:blipFill>
        <p:spPr>
          <a:xfrm>
            <a:off x="-2975" y="0"/>
            <a:ext cx="485750" cy="485750"/>
          </a:xfrm>
          <a:prstGeom prst="rect">
            <a:avLst/>
          </a:prstGeom>
          <a:noFill/>
          <a:ln>
            <a:noFill/>
          </a:ln>
        </p:spPr>
      </p:pic>
      <p:sp>
        <p:nvSpPr>
          <p:cNvPr id="725" name="Google Shape;725;p84"/>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726" name="Google Shape;726;p84"/>
          <p:cNvSpPr/>
          <p:nvPr/>
        </p:nvSpPr>
        <p:spPr>
          <a:xfrm>
            <a:off x="3741000" y="2037850"/>
            <a:ext cx="1167900" cy="950400"/>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Roboto Condensed"/>
                <a:ea typeface="Roboto Condensed"/>
                <a:cs typeface="Roboto Condensed"/>
                <a:sym typeface="Roboto Condensed"/>
              </a:rPr>
              <a:t>Move Fast &amp; Don’t Break Things</a:t>
            </a:r>
            <a:endParaRPr>
              <a:latin typeface="Roboto Condensed"/>
              <a:ea typeface="Roboto Condensed"/>
              <a:cs typeface="Roboto Condensed"/>
              <a:sym typeface="Roboto Condensed"/>
            </a:endParaRPr>
          </a:p>
        </p:txBody>
      </p:sp>
      <p:sp>
        <p:nvSpPr>
          <p:cNvPr id="727" name="Google Shape;727;p84"/>
          <p:cNvSpPr txBox="1"/>
          <p:nvPr/>
        </p:nvSpPr>
        <p:spPr>
          <a:xfrm>
            <a:off x="6757625" y="0"/>
            <a:ext cx="2296500" cy="109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3"/>
                </a:solidFill>
              </a:rPr>
              <a:t>Cultural</a:t>
            </a:r>
            <a:endParaRPr sz="1800">
              <a:solidFill>
                <a:schemeClr val="accent3"/>
              </a:solidFill>
            </a:endParaRPr>
          </a:p>
          <a:p>
            <a:pPr indent="0" lvl="0" marL="0" rtl="0">
              <a:spcBef>
                <a:spcPts val="0"/>
              </a:spcBef>
              <a:spcAft>
                <a:spcPts val="0"/>
              </a:spcAft>
              <a:buNone/>
            </a:pPr>
            <a:r>
              <a:rPr lang="en" sz="1800">
                <a:solidFill>
                  <a:schemeClr val="accent2"/>
                </a:solidFill>
              </a:rPr>
              <a:t>Cultural + Tooling</a:t>
            </a:r>
            <a:endParaRPr sz="1800">
              <a:solidFill>
                <a:schemeClr val="accent2"/>
              </a:solidFill>
            </a:endParaRPr>
          </a:p>
          <a:p>
            <a:pPr indent="0" lvl="0" marL="0">
              <a:spcBef>
                <a:spcPts val="0"/>
              </a:spcBef>
              <a:spcAft>
                <a:spcPts val="0"/>
              </a:spcAft>
              <a:buNone/>
            </a:pPr>
            <a:r>
              <a:rPr lang="en" sz="1800">
                <a:solidFill>
                  <a:schemeClr val="accent5"/>
                </a:solidFill>
              </a:rPr>
              <a:t>Tooling</a:t>
            </a:r>
            <a:endParaRPr sz="180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153" name="Shape 153"/>
        <p:cNvGrpSpPr/>
        <p:nvPr/>
      </p:nvGrpSpPr>
      <p:grpSpPr>
        <a:xfrm>
          <a:off x="0" y="0"/>
          <a:ext cx="0" cy="0"/>
          <a:chOff x="0" y="0"/>
          <a:chExt cx="0" cy="0"/>
        </a:xfrm>
      </p:grpSpPr>
      <p:pic>
        <p:nvPicPr>
          <p:cNvPr id="154" name="Google Shape;154;p44"/>
          <p:cNvPicPr preferRelativeResize="0"/>
          <p:nvPr/>
        </p:nvPicPr>
        <p:blipFill>
          <a:blip r:embed="rId3">
            <a:alphaModFix amt="51000"/>
          </a:blip>
          <a:stretch>
            <a:fillRect/>
          </a:stretch>
        </p:blipFill>
        <p:spPr>
          <a:xfrm>
            <a:off x="15575" y="22113"/>
            <a:ext cx="9112852" cy="5099275"/>
          </a:xfrm>
          <a:prstGeom prst="rect">
            <a:avLst/>
          </a:prstGeom>
          <a:noFill/>
          <a:ln>
            <a:noFill/>
          </a:ln>
        </p:spPr>
      </p:pic>
      <p:sp>
        <p:nvSpPr>
          <p:cNvPr id="155" name="Google Shape;155;p4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600">
                <a:solidFill>
                  <a:srgbClr val="3F3F3F"/>
                </a:solidFill>
                <a:latin typeface="Roboto Condensed"/>
                <a:ea typeface="Roboto Condensed"/>
                <a:cs typeface="Roboto Condensed"/>
                <a:sym typeface="Roboto Condensed"/>
              </a:rPr>
              <a:t>Google from the outside..	</a:t>
            </a:r>
            <a:endParaRPr b="1" sz="3600">
              <a:solidFill>
                <a:srgbClr val="3F3F3F"/>
              </a:solidFill>
              <a:latin typeface="Roboto Condensed"/>
              <a:ea typeface="Roboto Condensed"/>
              <a:cs typeface="Roboto Condensed"/>
              <a:sym typeface="Roboto Condensed"/>
            </a:endParaRPr>
          </a:p>
          <a:p>
            <a:pPr indent="0" lvl="0" marL="0">
              <a:spcBef>
                <a:spcPts val="600"/>
              </a:spcBef>
              <a:spcAft>
                <a:spcPts val="0"/>
              </a:spcAft>
              <a:buNone/>
            </a:pPr>
            <a:r>
              <a:t/>
            </a:r>
            <a:endParaRPr b="1" sz="3600"/>
          </a:p>
        </p:txBody>
      </p:sp>
      <p:pic>
        <p:nvPicPr>
          <p:cNvPr id="156" name="Google Shape;156;p44"/>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57" name="Google Shape;157;p44"/>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161" name="Shape 161"/>
        <p:cNvGrpSpPr/>
        <p:nvPr/>
      </p:nvGrpSpPr>
      <p:grpSpPr>
        <a:xfrm>
          <a:off x="0" y="0"/>
          <a:ext cx="0" cy="0"/>
          <a:chOff x="0" y="0"/>
          <a:chExt cx="0" cy="0"/>
        </a:xfrm>
      </p:grpSpPr>
      <p:pic>
        <p:nvPicPr>
          <p:cNvPr id="162" name="Google Shape;162;p45"/>
          <p:cNvPicPr preferRelativeResize="0"/>
          <p:nvPr/>
        </p:nvPicPr>
        <p:blipFill>
          <a:blip r:embed="rId3">
            <a:alphaModFix amt="60000"/>
          </a:blip>
          <a:stretch>
            <a:fillRect/>
          </a:stretch>
        </p:blipFill>
        <p:spPr>
          <a:xfrm>
            <a:off x="0" y="0"/>
            <a:ext cx="9144000" cy="5143500"/>
          </a:xfrm>
          <a:prstGeom prst="rect">
            <a:avLst/>
          </a:prstGeom>
          <a:noFill/>
          <a:ln>
            <a:noFill/>
          </a:ln>
        </p:spPr>
      </p:pic>
      <p:sp>
        <p:nvSpPr>
          <p:cNvPr id="163" name="Google Shape;163;p45"/>
          <p:cNvSpPr txBox="1"/>
          <p:nvPr>
            <p:ph type="title"/>
          </p:nvPr>
        </p:nvSpPr>
        <p:spPr>
          <a:xfrm>
            <a:off x="457200" y="3711179"/>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FFFFFF"/>
                </a:solidFill>
                <a:latin typeface="Roboto Condensed"/>
                <a:ea typeface="Roboto Condensed"/>
                <a:cs typeface="Roboto Condensed"/>
                <a:sym typeface="Roboto Condensed"/>
              </a:rPr>
              <a:t>Google from the inside…	</a:t>
            </a:r>
            <a:endParaRPr>
              <a:solidFill>
                <a:srgbClr val="FFFFFF"/>
              </a:solidFill>
              <a:latin typeface="Roboto Condensed"/>
              <a:ea typeface="Roboto Condensed"/>
              <a:cs typeface="Roboto Condensed"/>
              <a:sym typeface="Roboto Condensed"/>
            </a:endParaRPr>
          </a:p>
        </p:txBody>
      </p:sp>
      <p:pic>
        <p:nvPicPr>
          <p:cNvPr id="164" name="Google Shape;164;p45"/>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65" name="Google Shape;165;p45"/>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169" name="Shape 169"/>
        <p:cNvGrpSpPr/>
        <p:nvPr/>
      </p:nvGrpSpPr>
      <p:grpSpPr>
        <a:xfrm>
          <a:off x="0" y="0"/>
          <a:ext cx="0" cy="0"/>
          <a:chOff x="0" y="0"/>
          <a:chExt cx="0" cy="0"/>
        </a:xfrm>
      </p:grpSpPr>
      <p:pic>
        <p:nvPicPr>
          <p:cNvPr descr="image.png" id="170" name="Google Shape;170;p46"/>
          <p:cNvPicPr preferRelativeResize="0"/>
          <p:nvPr/>
        </p:nvPicPr>
        <p:blipFill>
          <a:blip r:embed="rId3">
            <a:alphaModFix amt="87000"/>
          </a:blip>
          <a:stretch>
            <a:fillRect/>
          </a:stretch>
        </p:blipFill>
        <p:spPr>
          <a:xfrm>
            <a:off x="0" y="1204325"/>
            <a:ext cx="9144000" cy="3895625"/>
          </a:xfrm>
          <a:prstGeom prst="rect">
            <a:avLst/>
          </a:prstGeom>
          <a:noFill/>
          <a:ln>
            <a:noFill/>
          </a:ln>
        </p:spPr>
      </p:pic>
      <p:sp>
        <p:nvSpPr>
          <p:cNvPr id="171" name="Google Shape;171;p46"/>
          <p:cNvSpPr txBox="1"/>
          <p:nvPr>
            <p:ph idx="1" type="body"/>
          </p:nvPr>
        </p:nvSpPr>
        <p:spPr>
          <a:xfrm>
            <a:off x="3540550" y="95275"/>
            <a:ext cx="3668700" cy="253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chemeClr val="lt1"/>
                </a:solidFill>
                <a:latin typeface="Roboto Condensed"/>
                <a:ea typeface="Roboto Condensed"/>
                <a:cs typeface="Roboto Condensed"/>
                <a:sym typeface="Roboto Condensed"/>
              </a:rPr>
              <a:t>More code</a:t>
            </a:r>
            <a:endParaRPr sz="2600">
              <a:solidFill>
                <a:schemeClr val="lt1"/>
              </a:solidFill>
              <a:latin typeface="Roboto Condensed"/>
              <a:ea typeface="Roboto Condensed"/>
              <a:cs typeface="Roboto Condensed"/>
              <a:sym typeface="Roboto Condensed"/>
            </a:endParaRPr>
          </a:p>
          <a:p>
            <a:pPr indent="-342900" lvl="0" marL="457200" rtl="0">
              <a:spcBef>
                <a:spcPts val="60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30K check-ins per day</a:t>
            </a:r>
            <a:endParaRPr sz="1800">
              <a:solidFill>
                <a:schemeClr val="lt1"/>
              </a:solidFill>
              <a:latin typeface="Roboto Condensed"/>
              <a:ea typeface="Roboto Condensed"/>
              <a:cs typeface="Roboto Condensed"/>
              <a:sym typeface="Roboto Condensed"/>
            </a:endParaRPr>
          </a:p>
          <a:p>
            <a:pPr indent="-342900" lvl="0" marL="45720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A check-in every 3s!</a:t>
            </a:r>
            <a:endParaRPr sz="1800">
              <a:solidFill>
                <a:schemeClr val="lt1"/>
              </a:solidFill>
              <a:latin typeface="Roboto Condensed"/>
              <a:ea typeface="Roboto Condensed"/>
              <a:cs typeface="Roboto Condensed"/>
              <a:sym typeface="Roboto Condensed"/>
            </a:endParaRPr>
          </a:p>
        </p:txBody>
      </p:sp>
      <p:pic>
        <p:nvPicPr>
          <p:cNvPr id="172" name="Google Shape;172;p46"/>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73" name="Google Shape;173;p46"/>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B7F3"/>
        </a:solidFill>
      </p:bgPr>
    </p:bg>
    <p:spTree>
      <p:nvGrpSpPr>
        <p:cNvPr id="177" name="Shape 177"/>
        <p:cNvGrpSpPr/>
        <p:nvPr/>
      </p:nvGrpSpPr>
      <p:grpSpPr>
        <a:xfrm>
          <a:off x="0" y="0"/>
          <a:ext cx="0" cy="0"/>
          <a:chOff x="0" y="0"/>
          <a:chExt cx="0" cy="0"/>
        </a:xfrm>
      </p:grpSpPr>
      <p:pic>
        <p:nvPicPr>
          <p:cNvPr descr="image (1).png" id="178" name="Google Shape;178;p47"/>
          <p:cNvPicPr preferRelativeResize="0"/>
          <p:nvPr/>
        </p:nvPicPr>
        <p:blipFill>
          <a:blip r:embed="rId3">
            <a:alphaModFix/>
          </a:blip>
          <a:stretch>
            <a:fillRect/>
          </a:stretch>
        </p:blipFill>
        <p:spPr>
          <a:xfrm>
            <a:off x="0" y="951575"/>
            <a:ext cx="9144000" cy="4191925"/>
          </a:xfrm>
          <a:prstGeom prst="rect">
            <a:avLst/>
          </a:prstGeom>
          <a:noFill/>
          <a:ln>
            <a:noFill/>
          </a:ln>
        </p:spPr>
      </p:pic>
      <p:pic>
        <p:nvPicPr>
          <p:cNvPr id="179" name="Google Shape;179;p47"/>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80" name="Google Shape;180;p47"/>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181" name="Google Shape;181;p47"/>
          <p:cNvSpPr txBox="1"/>
          <p:nvPr>
            <p:ph idx="1" type="body"/>
          </p:nvPr>
        </p:nvSpPr>
        <p:spPr>
          <a:xfrm>
            <a:off x="2991275" y="0"/>
            <a:ext cx="3668700" cy="156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chemeClr val="lt1"/>
                </a:solidFill>
                <a:latin typeface="Roboto Condensed"/>
                <a:ea typeface="Roboto Condensed"/>
                <a:cs typeface="Roboto Condensed"/>
                <a:sym typeface="Roboto Condensed"/>
              </a:rPr>
              <a:t>More releases</a:t>
            </a:r>
            <a:endParaRPr sz="2600">
              <a:solidFill>
                <a:schemeClr val="lt1"/>
              </a:solidFill>
              <a:latin typeface="Roboto Condensed"/>
              <a:ea typeface="Roboto Condensed"/>
              <a:cs typeface="Roboto Condensed"/>
              <a:sym typeface="Roboto Condensed"/>
            </a:endParaRPr>
          </a:p>
          <a:p>
            <a:pPr indent="-342900" lvl="0" marL="457200" rtl="0">
              <a:spcBef>
                <a:spcPts val="60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2x more releases</a:t>
            </a:r>
            <a:endParaRPr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48"/>
          <p:cNvPicPr preferRelativeResize="0"/>
          <p:nvPr/>
        </p:nvPicPr>
        <p:blipFill>
          <a:blip r:embed="rId3">
            <a:alphaModFix amt="18000"/>
          </a:blip>
          <a:stretch>
            <a:fillRect/>
          </a:stretch>
        </p:blipFill>
        <p:spPr>
          <a:xfrm>
            <a:off x="0" y="0"/>
            <a:ext cx="9161800" cy="5143500"/>
          </a:xfrm>
          <a:prstGeom prst="rect">
            <a:avLst/>
          </a:prstGeom>
          <a:noFill/>
          <a:ln>
            <a:noFill/>
          </a:ln>
        </p:spPr>
      </p:pic>
      <p:pic>
        <p:nvPicPr>
          <p:cNvPr id="187" name="Google Shape;187;p48"/>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88" name="Google Shape;188;p48"/>
          <p:cNvSpPr txBox="1"/>
          <p:nvPr/>
        </p:nvSpPr>
        <p:spPr>
          <a:xfrm>
            <a:off x="519925" y="95275"/>
            <a:ext cx="2434200" cy="29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3F3F3F"/>
                </a:solidFill>
                <a:latin typeface="Roboto Condensed"/>
                <a:ea typeface="Roboto Condensed"/>
                <a:cs typeface="Roboto Condensed"/>
                <a:sym typeface="Roboto Condensed"/>
              </a:rPr>
              <a:t>Move Fast &amp; Don’t Break Things</a:t>
            </a:r>
            <a:endParaRPr sz="1000">
              <a:solidFill>
                <a:srgbClr val="3F3F3F"/>
              </a:solidFill>
              <a:latin typeface="Roboto Condensed"/>
              <a:ea typeface="Roboto Condensed"/>
              <a:cs typeface="Roboto Condensed"/>
              <a:sym typeface="Roboto Condensed"/>
            </a:endParaRPr>
          </a:p>
        </p:txBody>
      </p:sp>
      <p:sp>
        <p:nvSpPr>
          <p:cNvPr id="189" name="Google Shape;189;p48"/>
          <p:cNvSpPr txBox="1"/>
          <p:nvPr>
            <p:ph idx="1" type="body"/>
          </p:nvPr>
        </p:nvSpPr>
        <p:spPr>
          <a:xfrm>
            <a:off x="92850" y="939575"/>
            <a:ext cx="7279500" cy="253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DB4437"/>
                </a:solidFill>
                <a:latin typeface="Roboto Condensed"/>
                <a:ea typeface="Roboto Condensed"/>
                <a:cs typeface="Roboto Condensed"/>
                <a:sym typeface="Roboto Condensed"/>
              </a:rPr>
              <a:t>State of releases</a:t>
            </a:r>
            <a:endParaRPr sz="2600">
              <a:solidFill>
                <a:srgbClr val="3F3F3F"/>
              </a:solidFill>
              <a:latin typeface="Roboto Condensed"/>
              <a:ea typeface="Roboto Condensed"/>
              <a:cs typeface="Roboto Condensed"/>
              <a:sym typeface="Roboto Condensed"/>
            </a:endParaRPr>
          </a:p>
          <a:p>
            <a:pPr indent="0" lvl="0" marL="0" rtl="0">
              <a:spcBef>
                <a:spcPts val="600"/>
              </a:spcBef>
              <a:spcAft>
                <a:spcPts val="0"/>
              </a:spcAft>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spcAft>
                <a:spcPts val="0"/>
              </a:spcAft>
              <a:buClr>
                <a:srgbClr val="3F3F3F"/>
              </a:buClr>
              <a:buSzPts val="1800"/>
              <a:buFont typeface="Roboto Condensed"/>
              <a:buNone/>
            </a:pPr>
            <a:r>
              <a:t/>
            </a:r>
            <a:endParaRPr sz="1800">
              <a:solidFill>
                <a:srgbClr val="3F3F3F"/>
              </a:solidFill>
              <a:latin typeface="Roboto Condensed"/>
              <a:ea typeface="Roboto Condensed"/>
              <a:cs typeface="Roboto Condensed"/>
              <a:sym typeface="Roboto Condensed"/>
            </a:endParaRPr>
          </a:p>
          <a:p>
            <a:pPr indent="-228600" lvl="0" marL="457200" rtl="0">
              <a:spcBef>
                <a:spcPts val="0"/>
              </a:spcBef>
              <a:spcAft>
                <a:spcPts val="0"/>
              </a:spcAft>
              <a:buClr>
                <a:srgbClr val="3F3F3F"/>
              </a:buClr>
              <a:buSzPts val="1800"/>
              <a:buFont typeface="Roboto Condensed"/>
              <a:buNone/>
            </a:pPr>
            <a:r>
              <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Releases have long cycles; hence everyone wants in</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Lack of discipline/time pressure leads to regressions and further delays</a:t>
            </a:r>
            <a:endParaRPr sz="1800">
              <a:solidFill>
                <a:srgbClr val="3F3F3F"/>
              </a:solidFill>
              <a:latin typeface="Roboto Condensed"/>
              <a:ea typeface="Roboto Condensed"/>
              <a:cs typeface="Roboto Condensed"/>
              <a:sym typeface="Roboto Condensed"/>
            </a:endParaRPr>
          </a:p>
          <a:p>
            <a:pPr indent="-342900" lvl="0" marL="457200" rtl="0">
              <a:spcBef>
                <a:spcPts val="0"/>
              </a:spcBef>
              <a:spcAft>
                <a:spcPts val="0"/>
              </a:spcAft>
              <a:buClr>
                <a:srgbClr val="3F3F3F"/>
              </a:buClr>
              <a:buSzPts val="1800"/>
              <a:buFont typeface="Roboto Condensed"/>
              <a:buChar char="●"/>
            </a:pPr>
            <a:r>
              <a:rPr lang="en" sz="1800">
                <a:solidFill>
                  <a:srgbClr val="3F3F3F"/>
                </a:solidFill>
                <a:latin typeface="Roboto Condensed"/>
                <a:ea typeface="Roboto Condensed"/>
                <a:cs typeface="Roboto Condensed"/>
                <a:sym typeface="Roboto Condensed"/>
              </a:rPr>
              <a:t>No way to isolate issue and hence further delay and work around it</a:t>
            </a:r>
            <a:endParaRPr sz="1800">
              <a:solidFill>
                <a:srgbClr val="3F3F3F"/>
              </a:solidFill>
              <a:latin typeface="Roboto Condensed"/>
              <a:ea typeface="Roboto Condensed"/>
              <a:cs typeface="Roboto Condensed"/>
              <a:sym typeface="Roboto Condensed"/>
            </a:endParaRPr>
          </a:p>
        </p:txBody>
      </p:sp>
      <p:cxnSp>
        <p:nvCxnSpPr>
          <p:cNvPr id="190" name="Google Shape;190;p48"/>
          <p:cNvCxnSpPr>
            <a:endCxn id="127" idx="0"/>
          </p:cNvCxnSpPr>
          <p:nvPr/>
        </p:nvCxnSpPr>
        <p:spPr>
          <a:xfrm>
            <a:off x="187200" y="1537167"/>
            <a:ext cx="6922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google">
      <a:dk1>
        <a:srgbClr val="000000"/>
      </a:dk1>
      <a:lt1>
        <a:srgbClr val="FFFFFF"/>
      </a:lt1>
      <a:dk2>
        <a:srgbClr val="0000FF"/>
      </a:dk2>
      <a:lt2>
        <a:srgbClr val="FFFFAA"/>
      </a:lt2>
      <a:accent1>
        <a:srgbClr val="FF0000"/>
      </a:accent1>
      <a:accent2>
        <a:srgbClr val="E02020"/>
      </a:accent2>
      <a:accent3>
        <a:srgbClr val="00FF00"/>
      </a:accent3>
      <a:accent4>
        <a:srgbClr val="FFFF00"/>
      </a:accent4>
      <a:accent5>
        <a:srgbClr val="20E020"/>
      </a:accent5>
      <a:accent6>
        <a:srgbClr val="2020E0"/>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4F81BD"/>
      </a:accent4>
      <a:accent5>
        <a:srgbClr val="C0504D"/>
      </a:accent5>
      <a:accent6>
        <a:srgbClr val="FFFF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